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5" r:id="rId5"/>
    <p:sldMasterId id="2147483698" r:id="rId6"/>
    <p:sldMasterId id="2147483711" r:id="rId7"/>
    <p:sldMasterId id="2147483723" r:id="rId8"/>
  </p:sldMasterIdLst>
  <p:notesMasterIdLst>
    <p:notesMasterId r:id="rId60"/>
  </p:notesMasterIdLst>
  <p:sldIdLst>
    <p:sldId id="1768" r:id="rId9"/>
    <p:sldId id="1769" r:id="rId10"/>
    <p:sldId id="1770" r:id="rId11"/>
    <p:sldId id="1771" r:id="rId12"/>
    <p:sldId id="1583" r:id="rId13"/>
    <p:sldId id="1584" r:id="rId14"/>
    <p:sldId id="1746" r:id="rId15"/>
    <p:sldId id="1725" r:id="rId16"/>
    <p:sldId id="1726" r:id="rId17"/>
    <p:sldId id="1677" r:id="rId18"/>
    <p:sldId id="1575" r:id="rId19"/>
    <p:sldId id="1764" r:id="rId20"/>
    <p:sldId id="1765" r:id="rId21"/>
    <p:sldId id="1747" r:id="rId22"/>
    <p:sldId id="1766" r:id="rId23"/>
    <p:sldId id="1748" r:id="rId24"/>
    <p:sldId id="1767" r:id="rId25"/>
    <p:sldId id="1753" r:id="rId26"/>
    <p:sldId id="1736" r:id="rId27"/>
    <p:sldId id="1730" r:id="rId28"/>
    <p:sldId id="1740" r:id="rId29"/>
    <p:sldId id="1731" r:id="rId30"/>
    <p:sldId id="1733" r:id="rId31"/>
    <p:sldId id="1734" r:id="rId32"/>
    <p:sldId id="1754" r:id="rId33"/>
    <p:sldId id="1638" r:id="rId34"/>
    <p:sldId id="1697" r:id="rId35"/>
    <p:sldId id="1732" r:id="rId36"/>
    <p:sldId id="1763" r:id="rId37"/>
    <p:sldId id="1735" r:id="rId38"/>
    <p:sldId id="1712" r:id="rId39"/>
    <p:sldId id="1713" r:id="rId40"/>
    <p:sldId id="1723" r:id="rId41"/>
    <p:sldId id="1755" r:id="rId42"/>
    <p:sldId id="1700" r:id="rId43"/>
    <p:sldId id="1741" r:id="rId44"/>
    <p:sldId id="1737" r:id="rId45"/>
    <p:sldId id="1639" r:id="rId46"/>
    <p:sldId id="1743" r:id="rId47"/>
    <p:sldId id="1738" r:id="rId48"/>
    <p:sldId id="1701" r:id="rId49"/>
    <p:sldId id="1714" r:id="rId50"/>
    <p:sldId id="1742" r:id="rId51"/>
    <p:sldId id="1643" r:id="rId52"/>
    <p:sldId id="1762" r:id="rId53"/>
    <p:sldId id="1744" r:id="rId54"/>
    <p:sldId id="1681" r:id="rId55"/>
    <p:sldId id="1716" r:id="rId56"/>
    <p:sldId id="1717" r:id="rId57"/>
    <p:sldId id="1719" r:id="rId58"/>
    <p:sldId id="1586" r:id="rId5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4FC89F-CB04-D6C6-E8B8-0CBEB6207441}" name="Jackson Ellis" initials="JE" userId="S::jackson@pos.org::635b5e75-e625-4331-bdc3-7a47ecd1c947" providerId="AD"/>
  <p188:author id="{9B57B9E9-D9B5-2917-7A9B-74ED47AFC707}" name="Jamie Wadovick Gentle" initials="JWG" userId="S::jamie@pos.org::6558c4d9-e856-4cdb-9caa-9edb41f762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7BD1"/>
    <a:srgbClr val="E1E1E1"/>
    <a:srgbClr val="F0F0F0"/>
    <a:srgbClr val="C0504D"/>
    <a:srgbClr val="2E75B6"/>
    <a:srgbClr val="FFE699"/>
    <a:srgbClr val="98B4E2"/>
    <a:srgbClr val="C9D6EE"/>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5380" autoAdjust="0"/>
  </p:normalViewPr>
  <p:slideViewPr>
    <p:cSldViewPr snapToGrid="0">
      <p:cViewPr varScale="1">
        <p:scale>
          <a:sx n="90" d="100"/>
          <a:sy n="90" d="100"/>
        </p:scale>
        <p:origin x="33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ca Thomas" userId="f9dc4da0-dee7-455d-a50e-5f0698461393" providerId="ADAL" clId="{E08364DB-CAAC-4C3A-912A-E797025A81F5}"/>
    <pc:docChg chg="addSld delSld modSld">
      <pc:chgData name="Becca Thomas" userId="f9dc4da0-dee7-455d-a50e-5f0698461393" providerId="ADAL" clId="{E08364DB-CAAC-4C3A-912A-E797025A81F5}" dt="2023-03-02T20:09:09.546" v="23" actId="1076"/>
      <pc:docMkLst>
        <pc:docMk/>
      </pc:docMkLst>
      <pc:sldChg chg="modSp mod">
        <pc:chgData name="Becca Thomas" userId="f9dc4da0-dee7-455d-a50e-5f0698461393" providerId="ADAL" clId="{E08364DB-CAAC-4C3A-912A-E797025A81F5}" dt="2023-03-02T20:04:06.513" v="0" actId="27107"/>
        <pc:sldMkLst>
          <pc:docMk/>
          <pc:sldMk cId="3512164035" sldId="1753"/>
        </pc:sldMkLst>
        <pc:spChg chg="mod">
          <ac:chgData name="Becca Thomas" userId="f9dc4da0-dee7-455d-a50e-5f0698461393" providerId="ADAL" clId="{E08364DB-CAAC-4C3A-912A-E797025A81F5}" dt="2023-03-02T20:04:06.513" v="0" actId="27107"/>
          <ac:spMkLst>
            <pc:docMk/>
            <pc:sldMk cId="3512164035" sldId="1753"/>
            <ac:spMk id="2" creationId="{FCDC6F50-BB2E-4041-BB7A-9382A4366FE4}"/>
          </ac:spMkLst>
        </pc:spChg>
      </pc:sldChg>
      <pc:sldChg chg="addSp modSp new mod">
        <pc:chgData name="Becca Thomas" userId="f9dc4da0-dee7-455d-a50e-5f0698461393" providerId="ADAL" clId="{E08364DB-CAAC-4C3A-912A-E797025A81F5}" dt="2023-03-02T20:08:49.504" v="14" actId="1076"/>
        <pc:sldMkLst>
          <pc:docMk/>
          <pc:sldMk cId="3819859074" sldId="1768"/>
        </pc:sldMkLst>
        <pc:picChg chg="add mod">
          <ac:chgData name="Becca Thomas" userId="f9dc4da0-dee7-455d-a50e-5f0698461393" providerId="ADAL" clId="{E08364DB-CAAC-4C3A-912A-E797025A81F5}" dt="2023-03-02T20:08:49.504" v="14" actId="1076"/>
          <ac:picMkLst>
            <pc:docMk/>
            <pc:sldMk cId="3819859074" sldId="1768"/>
            <ac:picMk id="3" creationId="{134B9167-106A-267E-D7BA-FFBAD624C477}"/>
          </ac:picMkLst>
        </pc:picChg>
      </pc:sldChg>
      <pc:sldChg chg="addSp modSp new mod">
        <pc:chgData name="Becca Thomas" userId="f9dc4da0-dee7-455d-a50e-5f0698461393" providerId="ADAL" clId="{E08364DB-CAAC-4C3A-912A-E797025A81F5}" dt="2023-03-02T20:08:54.102" v="16" actId="1076"/>
        <pc:sldMkLst>
          <pc:docMk/>
          <pc:sldMk cId="423247963" sldId="1769"/>
        </pc:sldMkLst>
        <pc:picChg chg="add mod">
          <ac:chgData name="Becca Thomas" userId="f9dc4da0-dee7-455d-a50e-5f0698461393" providerId="ADAL" clId="{E08364DB-CAAC-4C3A-912A-E797025A81F5}" dt="2023-03-02T20:08:54.102" v="16" actId="1076"/>
          <ac:picMkLst>
            <pc:docMk/>
            <pc:sldMk cId="423247963" sldId="1769"/>
            <ac:picMk id="3" creationId="{AF582D8E-D472-874A-EC7C-2587CAD59FC3}"/>
          </ac:picMkLst>
        </pc:picChg>
      </pc:sldChg>
      <pc:sldChg chg="addSp modSp new mod">
        <pc:chgData name="Becca Thomas" userId="f9dc4da0-dee7-455d-a50e-5f0698461393" providerId="ADAL" clId="{E08364DB-CAAC-4C3A-912A-E797025A81F5}" dt="2023-03-02T20:09:03.011" v="20" actId="1076"/>
        <pc:sldMkLst>
          <pc:docMk/>
          <pc:sldMk cId="3549284046" sldId="1770"/>
        </pc:sldMkLst>
        <pc:picChg chg="add mod">
          <ac:chgData name="Becca Thomas" userId="f9dc4da0-dee7-455d-a50e-5f0698461393" providerId="ADAL" clId="{E08364DB-CAAC-4C3A-912A-E797025A81F5}" dt="2023-03-02T20:09:03.011" v="20" actId="1076"/>
          <ac:picMkLst>
            <pc:docMk/>
            <pc:sldMk cId="3549284046" sldId="1770"/>
            <ac:picMk id="3" creationId="{52E51086-38D4-3ECA-8DA2-DB6944E29A2E}"/>
          </ac:picMkLst>
        </pc:picChg>
      </pc:sldChg>
      <pc:sldChg chg="addSp modSp new mod">
        <pc:chgData name="Becca Thomas" userId="f9dc4da0-dee7-455d-a50e-5f0698461393" providerId="ADAL" clId="{E08364DB-CAAC-4C3A-912A-E797025A81F5}" dt="2023-03-02T20:09:09.546" v="23" actId="1076"/>
        <pc:sldMkLst>
          <pc:docMk/>
          <pc:sldMk cId="1225322294" sldId="1771"/>
        </pc:sldMkLst>
        <pc:picChg chg="add mod">
          <ac:chgData name="Becca Thomas" userId="f9dc4da0-dee7-455d-a50e-5f0698461393" providerId="ADAL" clId="{E08364DB-CAAC-4C3A-912A-E797025A81F5}" dt="2023-03-02T20:09:09.546" v="23" actId="1076"/>
          <ac:picMkLst>
            <pc:docMk/>
            <pc:sldMk cId="1225322294" sldId="1771"/>
            <ac:picMk id="3" creationId="{ED3D349C-EC06-8BE0-0986-3E4E688B4E74}"/>
          </ac:picMkLst>
        </pc:picChg>
      </pc:sldChg>
      <pc:sldChg chg="new del">
        <pc:chgData name="Becca Thomas" userId="f9dc4da0-dee7-455d-a50e-5f0698461393" providerId="ADAL" clId="{E08364DB-CAAC-4C3A-912A-E797025A81F5}" dt="2023-03-02T20:06:50.929" v="6" actId="47"/>
        <pc:sldMkLst>
          <pc:docMk/>
          <pc:sldMk cId="919835332" sldId="177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03563774711648"/>
          <c:y val="7.9439422367480569E-2"/>
          <c:w val="0.75996436225288344"/>
          <c:h val="0.86339698473634452"/>
        </c:manualLayout>
      </c:layout>
      <c:barChart>
        <c:barDir val="bar"/>
        <c:grouping val="clustered"/>
        <c:varyColors val="0"/>
        <c:ser>
          <c:idx val="0"/>
          <c:order val="0"/>
          <c:tx>
            <c:strRef>
              <c:f>Sheet1!$B$1</c:f>
              <c:strCache>
                <c:ptCount val="1"/>
                <c:pt idx="0">
                  <c:v>Total</c:v>
                </c:pt>
              </c:strCache>
            </c:strRef>
          </c:tx>
          <c:spPr>
            <a:solidFill>
              <a:srgbClr val="4C7BD1"/>
            </a:solidFill>
            <a:ln w="9525" cap="flat" cmpd="sng" algn="ctr">
              <a:noFill/>
              <a:round/>
            </a:ln>
            <a:effectLst/>
          </c:spPr>
          <c:invertIfNegative val="0"/>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Energy/Environment</c:v>
                </c:pt>
                <c:pt idx="1">
                  <c:v>Education</c:v>
                </c:pt>
                <c:pt idx="2">
                  <c:v>Health Issues</c:v>
                </c:pt>
                <c:pt idx="3">
                  <c:v>Economic </c:v>
                </c:pt>
                <c:pt idx="4">
                  <c:v>Crime/Drugs</c:v>
                </c:pt>
              </c:strCache>
            </c:strRef>
          </c:cat>
          <c:val>
            <c:numRef>
              <c:f>Sheet1!$B$5:$B$9</c:f>
              <c:numCache>
                <c:formatCode>0%</c:formatCode>
                <c:ptCount val="5"/>
                <c:pt idx="0">
                  <c:v>0.06</c:v>
                </c:pt>
                <c:pt idx="1">
                  <c:v>0.11</c:v>
                </c:pt>
                <c:pt idx="2">
                  <c:v>0.18</c:v>
                </c:pt>
                <c:pt idx="3">
                  <c:v>0.28999999999999998</c:v>
                </c:pt>
                <c:pt idx="4">
                  <c:v>0.4</c:v>
                </c:pt>
              </c:numCache>
            </c:numRef>
          </c:val>
          <c:extLst>
            <c:ext xmlns:c16="http://schemas.microsoft.com/office/drawing/2014/chart" uri="{C3380CC4-5D6E-409C-BE32-E72D297353CC}">
              <c16:uniqueId val="{00000000-0FAF-422B-9470-B0BF754EED83}"/>
            </c:ext>
          </c:extLst>
        </c:ser>
        <c:dLbls>
          <c:showLegendKey val="0"/>
          <c:showVal val="0"/>
          <c:showCatName val="0"/>
          <c:showSerName val="0"/>
          <c:showPercent val="0"/>
          <c:showBubbleSize val="0"/>
        </c:dLbls>
        <c:gapWidth val="17"/>
        <c:axId val="83009536"/>
        <c:axId val="83011072"/>
      </c:barChart>
      <c:catAx>
        <c:axId val="83009536"/>
        <c:scaling>
          <c:orientation val="minMax"/>
        </c:scaling>
        <c:delete val="1"/>
        <c:axPos val="l"/>
        <c:numFmt formatCode="General" sourceLinked="1"/>
        <c:majorTickMark val="none"/>
        <c:minorTickMark val="none"/>
        <c:tickLblPos val="nextTo"/>
        <c:crossAx val="83011072"/>
        <c:crosses val="autoZero"/>
        <c:auto val="0"/>
        <c:lblAlgn val="ctr"/>
        <c:lblOffset val="100"/>
        <c:noMultiLvlLbl val="0"/>
      </c:catAx>
      <c:valAx>
        <c:axId val="83011072"/>
        <c:scaling>
          <c:orientation val="minMax"/>
          <c:max val="1.05"/>
          <c:min val="0"/>
        </c:scaling>
        <c:delete val="0"/>
        <c:axPos val="b"/>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3009536"/>
        <c:crosses val="autoZero"/>
        <c:crossBetween val="between"/>
        <c:majorUnit val="0.1"/>
        <c:minorUnit val="2.0000000000000052E-2"/>
      </c:valAx>
      <c:spPr>
        <a:noFill/>
        <a:ln>
          <a:noFill/>
        </a:ln>
        <a:effectLst/>
      </c:spPr>
    </c:plotArea>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69632604517645"/>
          <c:w val="1"/>
          <c:h val="0.58190646971204951"/>
        </c:manualLayout>
      </c:layout>
      <c:barChart>
        <c:barDir val="col"/>
        <c:grouping val="clustered"/>
        <c:varyColors val="0"/>
        <c:ser>
          <c:idx val="0"/>
          <c:order val="0"/>
          <c:tx>
            <c:strRef>
              <c:f>Sheet1!$B$1</c:f>
              <c:strCache>
                <c:ptCount val="1"/>
                <c:pt idx="0">
                  <c:v>Yes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Total</c:v>
                </c:pt>
                <c:pt idx="2">
                  <c:v>Total</c:v>
                </c:pt>
              </c:strCache>
            </c:strRef>
          </c:cat>
          <c:val>
            <c:numRef>
              <c:f>Sheet1!$B$2:$B$4</c:f>
              <c:numCache>
                <c:formatCode>0%</c:formatCode>
                <c:ptCount val="3"/>
                <c:pt idx="0">
                  <c:v>0.47</c:v>
                </c:pt>
                <c:pt idx="1">
                  <c:v>0.41</c:v>
                </c:pt>
                <c:pt idx="2">
                  <c:v>0.28999999999999998</c:v>
                </c:pt>
              </c:numCache>
            </c:numRef>
          </c:val>
          <c:extLst>
            <c:ext xmlns:c16="http://schemas.microsoft.com/office/drawing/2014/chart" uri="{C3380CC4-5D6E-409C-BE32-E72D297353CC}">
              <c16:uniqueId val="{00000000-FF30-46B6-89FE-47B48EBB5BAC}"/>
            </c:ext>
          </c:extLst>
        </c:ser>
        <c:ser>
          <c:idx val="1"/>
          <c:order val="1"/>
          <c:tx>
            <c:strRef>
              <c:f>Sheet1!$C$1</c:f>
              <c:strCache>
                <c:ptCount val="1"/>
                <c:pt idx="0">
                  <c:v>No </c:v>
                </c:pt>
              </c:strCache>
            </c:strRef>
          </c:tx>
          <c:spPr>
            <a:solidFill>
              <a:srgbClr val="C0504D"/>
            </a:solidFill>
            <a:ln>
              <a:solidFill>
                <a:srgbClr val="C0504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Total</c:v>
                </c:pt>
                <c:pt idx="2">
                  <c:v>Total</c:v>
                </c:pt>
              </c:strCache>
            </c:strRef>
          </c:cat>
          <c:val>
            <c:numRef>
              <c:f>Sheet1!$C$2:$C$4</c:f>
              <c:numCache>
                <c:formatCode>0%</c:formatCode>
                <c:ptCount val="3"/>
                <c:pt idx="0">
                  <c:v>0.53</c:v>
                </c:pt>
                <c:pt idx="1">
                  <c:v>0.59</c:v>
                </c:pt>
                <c:pt idx="2">
                  <c:v>0.71</c:v>
                </c:pt>
              </c:numCache>
            </c:numRef>
          </c:val>
          <c:extLst>
            <c:ext xmlns:c16="http://schemas.microsoft.com/office/drawing/2014/chart" uri="{C3380CC4-5D6E-409C-BE32-E72D297353CC}">
              <c16:uniqueId val="{00000001-FF30-46B6-89FE-47B48EBB5BAC}"/>
            </c:ext>
          </c:extLst>
        </c:ser>
        <c:dLbls>
          <c:showLegendKey val="0"/>
          <c:showVal val="0"/>
          <c:showCatName val="0"/>
          <c:showSerName val="0"/>
          <c:showPercent val="0"/>
          <c:showBubbleSize val="0"/>
        </c:dLbls>
        <c:gapWidth val="81"/>
        <c:axId val="44833024"/>
        <c:axId val="44855296"/>
      </c:barChart>
      <c:catAx>
        <c:axId val="4483302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855296"/>
        <c:crosses val="autoZero"/>
        <c:auto val="1"/>
        <c:lblAlgn val="ctr"/>
        <c:lblOffset val="100"/>
        <c:noMultiLvlLbl val="0"/>
      </c:catAx>
      <c:valAx>
        <c:axId val="44855296"/>
        <c:scaling>
          <c:orientation val="minMax"/>
          <c:max val="1"/>
        </c:scaling>
        <c:delete val="1"/>
        <c:axPos val="l"/>
        <c:numFmt formatCode="0%" sourceLinked="1"/>
        <c:majorTickMark val="out"/>
        <c:minorTickMark val="none"/>
        <c:tickLblPos val="nextTo"/>
        <c:crossAx val="44833024"/>
        <c:crosses val="autoZero"/>
        <c:crossBetween val="between"/>
      </c:valAx>
      <c:spPr>
        <a:noFill/>
        <a:ln>
          <a:noFill/>
        </a:ln>
        <a:effectLst/>
      </c:spPr>
    </c:plotArea>
    <c:legend>
      <c:legendPos val="b"/>
      <c:layout>
        <c:manualLayout>
          <c:xMode val="edge"/>
          <c:yMode val="edge"/>
          <c:x val="0.42541666666666667"/>
          <c:y val="0.84189062170537587"/>
          <c:w val="0.14916666666666667"/>
          <c:h val="7.223014895773843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69632604517645"/>
          <c:w val="1"/>
          <c:h val="0.58190646971204951"/>
        </c:manualLayout>
      </c:layout>
      <c:barChart>
        <c:barDir val="col"/>
        <c:grouping val="clustered"/>
        <c:varyColors val="0"/>
        <c:ser>
          <c:idx val="0"/>
          <c:order val="0"/>
          <c:tx>
            <c:strRef>
              <c:f>Sheet1!$B$1</c:f>
              <c:strCache>
                <c:ptCount val="1"/>
                <c:pt idx="0">
                  <c:v>Yes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Parents</c:v>
                </c:pt>
                <c:pt idx="1">
                  <c:v>Parents</c:v>
                </c:pt>
                <c:pt idx="2">
                  <c:v>Parents</c:v>
                </c:pt>
              </c:strCache>
            </c:strRef>
          </c:cat>
          <c:val>
            <c:numRef>
              <c:f>Sheet1!$B$2:$B$4</c:f>
              <c:numCache>
                <c:formatCode>0%</c:formatCode>
                <c:ptCount val="3"/>
                <c:pt idx="0">
                  <c:v>0.57999999999999996</c:v>
                </c:pt>
                <c:pt idx="1">
                  <c:v>0.49</c:v>
                </c:pt>
                <c:pt idx="2">
                  <c:v>0.56000000000000005</c:v>
                </c:pt>
              </c:numCache>
            </c:numRef>
          </c:val>
          <c:extLst>
            <c:ext xmlns:c16="http://schemas.microsoft.com/office/drawing/2014/chart" uri="{C3380CC4-5D6E-409C-BE32-E72D297353CC}">
              <c16:uniqueId val="{00000000-FF30-46B6-89FE-47B48EBB5BAC}"/>
            </c:ext>
          </c:extLst>
        </c:ser>
        <c:ser>
          <c:idx val="1"/>
          <c:order val="1"/>
          <c:tx>
            <c:strRef>
              <c:f>Sheet1!$C$1</c:f>
              <c:strCache>
                <c:ptCount val="1"/>
                <c:pt idx="0">
                  <c:v>No </c:v>
                </c:pt>
              </c:strCache>
            </c:strRef>
          </c:tx>
          <c:spPr>
            <a:solidFill>
              <a:srgbClr val="C0504D"/>
            </a:solidFill>
            <a:ln>
              <a:solidFill>
                <a:srgbClr val="C0504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Parents</c:v>
                </c:pt>
                <c:pt idx="1">
                  <c:v>Parents</c:v>
                </c:pt>
                <c:pt idx="2">
                  <c:v>Parents</c:v>
                </c:pt>
              </c:strCache>
            </c:strRef>
          </c:cat>
          <c:val>
            <c:numRef>
              <c:f>Sheet1!$C$2:$C$4</c:f>
              <c:numCache>
                <c:formatCode>0%</c:formatCode>
                <c:ptCount val="3"/>
                <c:pt idx="0">
                  <c:v>0.42</c:v>
                </c:pt>
                <c:pt idx="1">
                  <c:v>0.51</c:v>
                </c:pt>
                <c:pt idx="2">
                  <c:v>0.44</c:v>
                </c:pt>
              </c:numCache>
            </c:numRef>
          </c:val>
          <c:extLst>
            <c:ext xmlns:c16="http://schemas.microsoft.com/office/drawing/2014/chart" uri="{C3380CC4-5D6E-409C-BE32-E72D297353CC}">
              <c16:uniqueId val="{00000001-FF30-46B6-89FE-47B48EBB5BAC}"/>
            </c:ext>
          </c:extLst>
        </c:ser>
        <c:dLbls>
          <c:showLegendKey val="0"/>
          <c:showVal val="0"/>
          <c:showCatName val="0"/>
          <c:showSerName val="0"/>
          <c:showPercent val="0"/>
          <c:showBubbleSize val="0"/>
        </c:dLbls>
        <c:gapWidth val="81"/>
        <c:axId val="44833024"/>
        <c:axId val="44855296"/>
      </c:barChart>
      <c:catAx>
        <c:axId val="4483302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855296"/>
        <c:crosses val="autoZero"/>
        <c:auto val="1"/>
        <c:lblAlgn val="ctr"/>
        <c:lblOffset val="100"/>
        <c:noMultiLvlLbl val="0"/>
      </c:catAx>
      <c:valAx>
        <c:axId val="44855296"/>
        <c:scaling>
          <c:orientation val="minMax"/>
          <c:max val="1"/>
        </c:scaling>
        <c:delete val="1"/>
        <c:axPos val="l"/>
        <c:numFmt formatCode="0%" sourceLinked="1"/>
        <c:majorTickMark val="out"/>
        <c:minorTickMark val="none"/>
        <c:tickLblPos val="nextTo"/>
        <c:crossAx val="44833024"/>
        <c:crosses val="autoZero"/>
        <c:crossBetween val="between"/>
      </c:valAx>
      <c:spPr>
        <a:noFill/>
        <a:ln>
          <a:noFill/>
        </a:ln>
        <a:effectLst/>
      </c:spPr>
    </c:plotArea>
    <c:legend>
      <c:legendPos val="b"/>
      <c:layout>
        <c:manualLayout>
          <c:xMode val="edge"/>
          <c:yMode val="edge"/>
          <c:x val="0.42541666666666667"/>
          <c:y val="0.84189062170537587"/>
          <c:w val="0.14916666666666667"/>
          <c:h val="7.223014895773843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2640887734269871"/>
          <c:w val="1"/>
          <c:h val="0.59752087504602869"/>
        </c:manualLayout>
      </c:layout>
      <c:barChart>
        <c:barDir val="col"/>
        <c:grouping val="clustered"/>
        <c:varyColors val="0"/>
        <c:ser>
          <c:idx val="0"/>
          <c:order val="0"/>
          <c:tx>
            <c:strRef>
              <c:f>Sheet1!$B$1</c:f>
              <c:strCache>
                <c:ptCount val="1"/>
                <c:pt idx="0">
                  <c:v>Yes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Parents
(N=435)</c:v>
                </c:pt>
                <c:pt idx="1">
                  <c:v>Working Parents
(N=335)</c:v>
                </c:pt>
              </c:strCache>
            </c:strRef>
          </c:cat>
          <c:val>
            <c:numRef>
              <c:f>Sheet1!$B$2:$B$3</c:f>
              <c:numCache>
                <c:formatCode>0%</c:formatCode>
                <c:ptCount val="2"/>
                <c:pt idx="0">
                  <c:v>0.24</c:v>
                </c:pt>
                <c:pt idx="1">
                  <c:v>0.38</c:v>
                </c:pt>
              </c:numCache>
            </c:numRef>
          </c:val>
          <c:extLst>
            <c:ext xmlns:c16="http://schemas.microsoft.com/office/drawing/2014/chart" uri="{C3380CC4-5D6E-409C-BE32-E72D297353CC}">
              <c16:uniqueId val="{00000000-D28D-4E53-9DE3-74F1DEB8A773}"/>
            </c:ext>
          </c:extLst>
        </c:ser>
        <c:ser>
          <c:idx val="1"/>
          <c:order val="1"/>
          <c:tx>
            <c:strRef>
              <c:f>Sheet1!$C$1</c:f>
              <c:strCache>
                <c:ptCount val="1"/>
                <c:pt idx="0">
                  <c:v>No</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Parents
(N=435)</c:v>
                </c:pt>
                <c:pt idx="1">
                  <c:v>Working Parents
(N=335)</c:v>
                </c:pt>
              </c:strCache>
            </c:strRef>
          </c:cat>
          <c:val>
            <c:numRef>
              <c:f>Sheet1!$C$2:$C$3</c:f>
              <c:numCache>
                <c:formatCode>0%</c:formatCode>
                <c:ptCount val="2"/>
                <c:pt idx="0">
                  <c:v>0.73</c:v>
                </c:pt>
                <c:pt idx="1">
                  <c:v>0.61</c:v>
                </c:pt>
              </c:numCache>
            </c:numRef>
          </c:val>
          <c:extLst>
            <c:ext xmlns:c16="http://schemas.microsoft.com/office/drawing/2014/chart" uri="{C3380CC4-5D6E-409C-BE32-E72D297353CC}">
              <c16:uniqueId val="{00000001-D28D-4E53-9DE3-74F1DEB8A773}"/>
            </c:ext>
          </c:extLst>
        </c:ser>
        <c:dLbls>
          <c:showLegendKey val="0"/>
          <c:showVal val="0"/>
          <c:showCatName val="0"/>
          <c:showSerName val="0"/>
          <c:showPercent val="0"/>
          <c:showBubbleSize val="0"/>
        </c:dLbls>
        <c:gapWidth val="81"/>
        <c:axId val="44507520"/>
        <c:axId val="44509056"/>
      </c:barChart>
      <c:catAx>
        <c:axId val="445075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09056"/>
        <c:crosses val="autoZero"/>
        <c:auto val="1"/>
        <c:lblAlgn val="ctr"/>
        <c:lblOffset val="100"/>
        <c:noMultiLvlLbl val="0"/>
      </c:catAx>
      <c:valAx>
        <c:axId val="44509056"/>
        <c:scaling>
          <c:orientation val="minMax"/>
          <c:max val="1"/>
        </c:scaling>
        <c:delete val="1"/>
        <c:axPos val="l"/>
        <c:numFmt formatCode="0%" sourceLinked="1"/>
        <c:majorTickMark val="out"/>
        <c:minorTickMark val="none"/>
        <c:tickLblPos val="nextTo"/>
        <c:crossAx val="44507520"/>
        <c:crosses val="autoZero"/>
        <c:crossBetween val="between"/>
      </c:valAx>
      <c:spPr>
        <a:noFill/>
        <a:ln>
          <a:noFill/>
        </a:ln>
        <a:effectLst/>
      </c:spPr>
    </c:plotArea>
    <c:legend>
      <c:legendPos val="b"/>
      <c:layout>
        <c:manualLayout>
          <c:xMode val="edge"/>
          <c:yMode val="edge"/>
          <c:x val="0.39526101025475002"/>
          <c:y val="0.91215544570828233"/>
          <c:w val="0.18576635171899344"/>
          <c:h val="7.223014895773843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9855220446920349E-2"/>
          <c:w val="1"/>
          <c:h val="0.77968893727578625"/>
        </c:manualLayout>
      </c:layout>
      <c:barChart>
        <c:barDir val="col"/>
        <c:grouping val="clustered"/>
        <c:varyColors val="0"/>
        <c:ser>
          <c:idx val="0"/>
          <c:order val="0"/>
          <c:tx>
            <c:strRef>
              <c:f>Sheet1!$B$1</c:f>
              <c:strCache>
                <c:ptCount val="1"/>
                <c:pt idx="0">
                  <c:v>0 days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0.31</c:v>
                </c:pt>
              </c:numCache>
            </c:numRef>
          </c:val>
          <c:extLst>
            <c:ext xmlns:c16="http://schemas.microsoft.com/office/drawing/2014/chart" uri="{C3380CC4-5D6E-409C-BE32-E72D297353CC}">
              <c16:uniqueId val="{00000000-DDE0-43A1-9ED3-2CC0BE6B2B47}"/>
            </c:ext>
          </c:extLst>
        </c:ser>
        <c:ser>
          <c:idx val="1"/>
          <c:order val="1"/>
          <c:tx>
            <c:strRef>
              <c:f>Sheet1!$C$1</c:f>
              <c:strCache>
                <c:ptCount val="1"/>
                <c:pt idx="0">
                  <c:v>5-Jan</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0.36</c:v>
                </c:pt>
              </c:numCache>
            </c:numRef>
          </c:val>
          <c:extLst>
            <c:ext xmlns:c16="http://schemas.microsoft.com/office/drawing/2014/chart" uri="{C3380CC4-5D6E-409C-BE32-E72D297353CC}">
              <c16:uniqueId val="{00000001-DDE0-43A1-9ED3-2CC0BE6B2B47}"/>
            </c:ext>
          </c:extLst>
        </c:ser>
        <c:ser>
          <c:idx val="2"/>
          <c:order val="2"/>
          <c:tx>
            <c:strRef>
              <c:f>Sheet1!$D$1</c:f>
              <c:strCache>
                <c:ptCount val="1"/>
                <c:pt idx="0">
                  <c:v>Column1</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Cache>
                <c:formatCode>0%</c:formatCode>
                <c:ptCount val="1"/>
                <c:pt idx="0">
                  <c:v>0.18</c:v>
                </c:pt>
              </c:numCache>
            </c:numRef>
          </c:val>
          <c:extLst>
            <c:ext xmlns:c16="http://schemas.microsoft.com/office/drawing/2014/chart" uri="{C3380CC4-5D6E-409C-BE32-E72D297353CC}">
              <c16:uniqueId val="{00000002-DDE0-43A1-9ED3-2CC0BE6B2B47}"/>
            </c:ext>
          </c:extLst>
        </c:ser>
        <c:ser>
          <c:idx val="3"/>
          <c:order val="3"/>
          <c:tx>
            <c:strRef>
              <c:f>Sheet1!$E$1</c:f>
              <c:strCache>
                <c:ptCount val="1"/>
                <c:pt idx="0">
                  <c:v>Column2</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Sheet1!$E$2</c:f>
              <c:numCache>
                <c:formatCode>0%</c:formatCode>
                <c:ptCount val="1"/>
                <c:pt idx="0">
                  <c:v>0.14000000000000001</c:v>
                </c:pt>
              </c:numCache>
            </c:numRef>
          </c:val>
          <c:extLst>
            <c:ext xmlns:c16="http://schemas.microsoft.com/office/drawing/2014/chart" uri="{C3380CC4-5D6E-409C-BE32-E72D297353CC}">
              <c16:uniqueId val="{00000003-DDE0-43A1-9ED3-2CC0BE6B2B47}"/>
            </c:ext>
          </c:extLst>
        </c:ser>
        <c:dLbls>
          <c:showLegendKey val="0"/>
          <c:showVal val="0"/>
          <c:showCatName val="0"/>
          <c:showSerName val="0"/>
          <c:showPercent val="0"/>
          <c:showBubbleSize val="0"/>
        </c:dLbls>
        <c:gapWidth val="81"/>
        <c:axId val="44507520"/>
        <c:axId val="44509056"/>
      </c:barChart>
      <c:catAx>
        <c:axId val="44507520"/>
        <c:scaling>
          <c:orientation val="minMax"/>
        </c:scaling>
        <c:delete val="1"/>
        <c:axPos val="b"/>
        <c:numFmt formatCode="General" sourceLinked="1"/>
        <c:majorTickMark val="none"/>
        <c:minorTickMark val="none"/>
        <c:tickLblPos val="nextTo"/>
        <c:crossAx val="44509056"/>
        <c:crosses val="autoZero"/>
        <c:auto val="1"/>
        <c:lblAlgn val="ctr"/>
        <c:lblOffset val="100"/>
        <c:noMultiLvlLbl val="0"/>
      </c:catAx>
      <c:valAx>
        <c:axId val="44509056"/>
        <c:scaling>
          <c:orientation val="minMax"/>
          <c:max val="1"/>
        </c:scaling>
        <c:delete val="1"/>
        <c:axPos val="l"/>
        <c:numFmt formatCode="0%" sourceLinked="1"/>
        <c:majorTickMark val="out"/>
        <c:minorTickMark val="none"/>
        <c:tickLblPos val="nextTo"/>
        <c:crossAx val="4450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650418668927274E-2"/>
          <c:w val="1"/>
          <c:h val="0.77968893727578625"/>
        </c:manualLayout>
      </c:layout>
      <c:barChart>
        <c:barDir val="col"/>
        <c:grouping val="clustered"/>
        <c:varyColors val="0"/>
        <c:ser>
          <c:idx val="0"/>
          <c:order val="0"/>
          <c:tx>
            <c:strRef>
              <c:f>Sheet1!$B$1</c:f>
              <c:strCache>
                <c:ptCount val="1"/>
                <c:pt idx="0">
                  <c:v>Yes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0.4</c:v>
                </c:pt>
              </c:numCache>
            </c:numRef>
          </c:val>
          <c:extLst>
            <c:ext xmlns:c16="http://schemas.microsoft.com/office/drawing/2014/chart" uri="{C3380CC4-5D6E-409C-BE32-E72D297353CC}">
              <c16:uniqueId val="{00000000-D28D-4E53-9DE3-74F1DEB8A773}"/>
            </c:ext>
          </c:extLst>
        </c:ser>
        <c:ser>
          <c:idx val="1"/>
          <c:order val="1"/>
          <c:tx>
            <c:strRef>
              <c:f>Sheet1!$C$1</c:f>
              <c:strCache>
                <c:ptCount val="1"/>
                <c:pt idx="0">
                  <c:v>No</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0.57999999999999996</c:v>
                </c:pt>
              </c:numCache>
            </c:numRef>
          </c:val>
          <c:extLst>
            <c:ext xmlns:c16="http://schemas.microsoft.com/office/drawing/2014/chart" uri="{C3380CC4-5D6E-409C-BE32-E72D297353CC}">
              <c16:uniqueId val="{00000001-D28D-4E53-9DE3-74F1DEB8A773}"/>
            </c:ext>
          </c:extLst>
        </c:ser>
        <c:dLbls>
          <c:showLegendKey val="0"/>
          <c:showVal val="0"/>
          <c:showCatName val="0"/>
          <c:showSerName val="0"/>
          <c:showPercent val="0"/>
          <c:showBubbleSize val="0"/>
        </c:dLbls>
        <c:gapWidth val="81"/>
        <c:axId val="44507520"/>
        <c:axId val="44509056"/>
      </c:barChart>
      <c:catAx>
        <c:axId val="44507520"/>
        <c:scaling>
          <c:orientation val="minMax"/>
        </c:scaling>
        <c:delete val="1"/>
        <c:axPos val="b"/>
        <c:numFmt formatCode="General" sourceLinked="1"/>
        <c:majorTickMark val="none"/>
        <c:minorTickMark val="none"/>
        <c:tickLblPos val="nextTo"/>
        <c:crossAx val="44509056"/>
        <c:crosses val="autoZero"/>
        <c:auto val="1"/>
        <c:lblAlgn val="ctr"/>
        <c:lblOffset val="100"/>
        <c:noMultiLvlLbl val="0"/>
      </c:catAx>
      <c:valAx>
        <c:axId val="44509056"/>
        <c:scaling>
          <c:orientation val="minMax"/>
          <c:max val="1"/>
        </c:scaling>
        <c:delete val="1"/>
        <c:axPos val="l"/>
        <c:numFmt formatCode="0%" sourceLinked="1"/>
        <c:majorTickMark val="out"/>
        <c:minorTickMark val="none"/>
        <c:tickLblPos val="nextTo"/>
        <c:crossAx val="44507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491524267183376"/>
          <c:w val="1"/>
          <c:h val="0.67299050082692824"/>
        </c:manualLayout>
      </c:layout>
      <c:barChart>
        <c:barDir val="col"/>
        <c:grouping val="clustered"/>
        <c:varyColors val="0"/>
        <c:ser>
          <c:idx val="0"/>
          <c:order val="0"/>
          <c:tx>
            <c:strRef>
              <c:f>Sheet1!$B$1</c:f>
              <c:strCache>
                <c:ptCount val="1"/>
                <c:pt idx="0">
                  <c:v>Serious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c:v>
                </c:pt>
                <c:pt idx="1">
                  <c:v>Parents
(N=435)</c:v>
                </c:pt>
              </c:strCache>
            </c:strRef>
          </c:cat>
          <c:val>
            <c:numRef>
              <c:f>Sheet1!$B$2:$B$3</c:f>
              <c:numCache>
                <c:formatCode>0%</c:formatCode>
                <c:ptCount val="2"/>
                <c:pt idx="0">
                  <c:v>0.69</c:v>
                </c:pt>
                <c:pt idx="1">
                  <c:v>0.73</c:v>
                </c:pt>
              </c:numCache>
            </c:numRef>
          </c:val>
          <c:extLst>
            <c:ext xmlns:c16="http://schemas.microsoft.com/office/drawing/2014/chart" uri="{C3380CC4-5D6E-409C-BE32-E72D297353CC}">
              <c16:uniqueId val="{00000000-D665-48D3-9D61-86F2B9BBAD81}"/>
            </c:ext>
          </c:extLst>
        </c:ser>
        <c:ser>
          <c:idx val="1"/>
          <c:order val="1"/>
          <c:tx>
            <c:strRef>
              <c:f>Sheet1!$C$1</c:f>
              <c:strCache>
                <c:ptCount val="1"/>
                <c:pt idx="0">
                  <c:v>Not Serious</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c:v>
                </c:pt>
                <c:pt idx="1">
                  <c:v>Parents
(N=435)</c:v>
                </c:pt>
              </c:strCache>
            </c:strRef>
          </c:cat>
          <c:val>
            <c:numRef>
              <c:f>Sheet1!$C$2:$C$3</c:f>
              <c:numCache>
                <c:formatCode>0%</c:formatCode>
                <c:ptCount val="2"/>
                <c:pt idx="0">
                  <c:v>0.31</c:v>
                </c:pt>
                <c:pt idx="1">
                  <c:v>0.27</c:v>
                </c:pt>
              </c:numCache>
            </c:numRef>
          </c:val>
          <c:extLst>
            <c:ext xmlns:c16="http://schemas.microsoft.com/office/drawing/2014/chart" uri="{C3380CC4-5D6E-409C-BE32-E72D297353CC}">
              <c16:uniqueId val="{00000001-D665-48D3-9D61-86F2B9BBAD81}"/>
            </c:ext>
          </c:extLst>
        </c:ser>
        <c:dLbls>
          <c:showLegendKey val="0"/>
          <c:showVal val="0"/>
          <c:showCatName val="0"/>
          <c:showSerName val="0"/>
          <c:showPercent val="0"/>
          <c:showBubbleSize val="0"/>
        </c:dLbls>
        <c:gapWidth val="81"/>
        <c:axId val="44507520"/>
        <c:axId val="44509056"/>
      </c:barChart>
      <c:catAx>
        <c:axId val="445075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09056"/>
        <c:crosses val="autoZero"/>
        <c:auto val="1"/>
        <c:lblAlgn val="ctr"/>
        <c:lblOffset val="100"/>
        <c:noMultiLvlLbl val="0"/>
      </c:catAx>
      <c:valAx>
        <c:axId val="44509056"/>
        <c:scaling>
          <c:orientation val="minMax"/>
          <c:max val="1"/>
        </c:scaling>
        <c:delete val="1"/>
        <c:axPos val="l"/>
        <c:numFmt formatCode="0%" sourceLinked="1"/>
        <c:majorTickMark val="out"/>
        <c:minorTickMark val="none"/>
        <c:tickLblPos val="nextTo"/>
        <c:crossAx val="44507520"/>
        <c:crosses val="autoZero"/>
        <c:crossBetween val="between"/>
      </c:valAx>
      <c:spPr>
        <a:noFill/>
        <a:ln>
          <a:noFill/>
        </a:ln>
        <a:effectLst/>
      </c:spPr>
    </c:plotArea>
    <c:legend>
      <c:legendPos val="b"/>
      <c:layout>
        <c:manualLayout>
          <c:xMode val="edge"/>
          <c:yMode val="edge"/>
          <c:x val="0.12478616543929616"/>
          <c:y val="0.90955304481928578"/>
          <c:w val="0.70243299010629368"/>
          <c:h val="7.483254984673498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80720266698961E-2"/>
          <c:w val="1"/>
          <c:h val="0.72243611771786242"/>
        </c:manualLayout>
      </c:layout>
      <c:barChart>
        <c:barDir val="col"/>
        <c:grouping val="clustered"/>
        <c:varyColors val="0"/>
        <c:ser>
          <c:idx val="0"/>
          <c:order val="0"/>
          <c:tx>
            <c:strRef>
              <c:f>Sheet1!$B$1</c:f>
              <c:strCache>
                <c:ptCount val="1"/>
                <c:pt idx="0">
                  <c:v>Yes, self</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Parents
(N=435)</c:v>
                </c:pt>
              </c:strCache>
            </c:strRef>
          </c:cat>
          <c:val>
            <c:numRef>
              <c:f>Sheet1!$B$2</c:f>
              <c:numCache>
                <c:formatCode>0%</c:formatCode>
                <c:ptCount val="1"/>
                <c:pt idx="0">
                  <c:v>0.24</c:v>
                </c:pt>
              </c:numCache>
            </c:numRef>
          </c:val>
          <c:extLst>
            <c:ext xmlns:c16="http://schemas.microsoft.com/office/drawing/2014/chart" uri="{C3380CC4-5D6E-409C-BE32-E72D297353CC}">
              <c16:uniqueId val="{00000000-D28D-4E53-9DE3-74F1DEB8A773}"/>
            </c:ext>
          </c:extLst>
        </c:ser>
        <c:ser>
          <c:idx val="1"/>
          <c:order val="1"/>
          <c:tx>
            <c:strRef>
              <c:f>Sheet1!$C$1</c:f>
              <c:strCache>
                <c:ptCount val="1"/>
                <c:pt idx="0">
                  <c:v>Yes, someone I know</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Parents
(N=435)</c:v>
                </c:pt>
              </c:strCache>
            </c:strRef>
          </c:cat>
          <c:val>
            <c:numRef>
              <c:f>Sheet1!$C$2</c:f>
              <c:numCache>
                <c:formatCode>0%</c:formatCode>
                <c:ptCount val="1"/>
                <c:pt idx="0">
                  <c:v>0.34</c:v>
                </c:pt>
              </c:numCache>
            </c:numRef>
          </c:val>
          <c:extLst>
            <c:ext xmlns:c16="http://schemas.microsoft.com/office/drawing/2014/chart" uri="{C3380CC4-5D6E-409C-BE32-E72D297353CC}">
              <c16:uniqueId val="{00000001-D28D-4E53-9DE3-74F1DEB8A773}"/>
            </c:ext>
          </c:extLst>
        </c:ser>
        <c:ser>
          <c:idx val="2"/>
          <c:order val="2"/>
          <c:tx>
            <c:strRef>
              <c:f>Sheet1!$D$1</c:f>
              <c:strCache>
                <c:ptCount val="1"/>
                <c:pt idx="0">
                  <c:v>No</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Parents
(N=435)</c:v>
                </c:pt>
              </c:strCache>
            </c:strRef>
          </c:cat>
          <c:val>
            <c:numRef>
              <c:f>Sheet1!$D$2</c:f>
              <c:numCache>
                <c:formatCode>0%</c:formatCode>
                <c:ptCount val="1"/>
                <c:pt idx="0">
                  <c:v>0.48</c:v>
                </c:pt>
              </c:numCache>
            </c:numRef>
          </c:val>
          <c:extLst>
            <c:ext xmlns:c16="http://schemas.microsoft.com/office/drawing/2014/chart" uri="{C3380CC4-5D6E-409C-BE32-E72D297353CC}">
              <c16:uniqueId val="{00000000-6343-4213-B498-125F694E7FCB}"/>
            </c:ext>
          </c:extLst>
        </c:ser>
        <c:dLbls>
          <c:showLegendKey val="0"/>
          <c:showVal val="0"/>
          <c:showCatName val="0"/>
          <c:showSerName val="0"/>
          <c:showPercent val="0"/>
          <c:showBubbleSize val="0"/>
        </c:dLbls>
        <c:gapWidth val="81"/>
        <c:axId val="44507520"/>
        <c:axId val="44509056"/>
      </c:barChart>
      <c:catAx>
        <c:axId val="445075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09056"/>
        <c:crosses val="autoZero"/>
        <c:auto val="1"/>
        <c:lblAlgn val="ctr"/>
        <c:lblOffset val="100"/>
        <c:noMultiLvlLbl val="0"/>
      </c:catAx>
      <c:valAx>
        <c:axId val="44509056"/>
        <c:scaling>
          <c:orientation val="minMax"/>
          <c:max val="1"/>
        </c:scaling>
        <c:delete val="1"/>
        <c:axPos val="l"/>
        <c:numFmt formatCode="0%" sourceLinked="1"/>
        <c:majorTickMark val="out"/>
        <c:minorTickMark val="none"/>
        <c:tickLblPos val="nextTo"/>
        <c:crossAx val="44507520"/>
        <c:crosses val="autoZero"/>
        <c:crossBetween val="between"/>
      </c:valAx>
      <c:spPr>
        <a:noFill/>
        <a:ln>
          <a:noFill/>
        </a:ln>
        <a:effectLst/>
      </c:spPr>
    </c:plotArea>
    <c:legend>
      <c:legendPos val="b"/>
      <c:layout>
        <c:manualLayout>
          <c:xMode val="edge"/>
          <c:yMode val="edge"/>
          <c:x val="9.4846499280436206E-3"/>
          <c:y val="0.90955304481928578"/>
          <c:w val="0.95759788917995625"/>
          <c:h val="8.784455429171766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3561740775389"/>
          <c:y val="3.8759816377534478E-2"/>
          <c:w val="0.58955203374676801"/>
          <c:h val="0.83819221800462196"/>
        </c:manualLayout>
      </c:layout>
      <c:barChart>
        <c:barDir val="bar"/>
        <c:grouping val="stacked"/>
        <c:varyColors val="0"/>
        <c:ser>
          <c:idx val="0"/>
          <c:order val="0"/>
          <c:tx>
            <c:strRef>
              <c:f>Sheet1!$A$1</c:f>
              <c:strCache>
                <c:ptCount val="1"/>
                <c:pt idx="0">
                  <c:v>% Convincing</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Sheet1!$A$2:$A$2</c:f>
              <c:numCache>
                <c:formatCode>0%</c:formatCode>
                <c:ptCount val="1"/>
                <c:pt idx="0">
                  <c:v>0.4</c:v>
                </c:pt>
              </c:numCache>
            </c:numRef>
          </c:val>
          <c:extLst>
            <c:ext xmlns:c16="http://schemas.microsoft.com/office/drawing/2014/chart" uri="{C3380CC4-5D6E-409C-BE32-E72D297353CC}">
              <c16:uniqueId val="{00000000-BA87-4F65-A09E-D7F26515E300}"/>
            </c:ext>
          </c:extLst>
        </c:ser>
        <c:ser>
          <c:idx val="1"/>
          <c:order val="1"/>
          <c:tx>
            <c:strRef>
              <c:f>Sheet1!$B$1</c:f>
              <c:strCache>
                <c:ptCount val="1"/>
                <c:pt idx="0">
                  <c:v>Column1</c:v>
                </c:pt>
              </c:strCache>
            </c:strRef>
          </c:tx>
          <c:spPr>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0" scaled="1"/>
              <a:tileRect/>
            </a:gradFill>
            <a:ln>
              <a:noFill/>
            </a:ln>
            <a:effectLst/>
          </c:spPr>
          <c:invertIfNegative val="0"/>
          <c:val>
            <c:numRef>
              <c:f>Sheet1!$B$2:$B$2</c:f>
              <c:numCache>
                <c:formatCode>0%</c:formatCode>
                <c:ptCount val="1"/>
                <c:pt idx="0">
                  <c:v>0.28000000000000003</c:v>
                </c:pt>
              </c:numCache>
            </c:numRef>
          </c:val>
          <c:extLst>
            <c:ext xmlns:c16="http://schemas.microsoft.com/office/drawing/2014/chart" uri="{C3380CC4-5D6E-409C-BE32-E72D297353CC}">
              <c16:uniqueId val="{00000001-BA87-4F65-A09E-D7F26515E300}"/>
            </c:ext>
          </c:extLst>
        </c:ser>
        <c:ser>
          <c:idx val="2"/>
          <c:order val="2"/>
          <c:tx>
            <c:strRef>
              <c:f>Sheet1!$C$1</c:f>
              <c:strCache>
                <c:ptCount val="1"/>
                <c:pt idx="0">
                  <c:v>Column2</c:v>
                </c:pt>
              </c:strCache>
            </c:strRef>
          </c:tx>
          <c:spPr>
            <a:solidFill>
              <a:schemeClr val="bg1"/>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0-8FC3-457F-8FD0-B961CDCD6C8F}"/>
              </c:ext>
            </c:extLst>
          </c:dPt>
          <c:dLbls>
            <c:spPr>
              <a:noFill/>
              <a:ln>
                <a:noFill/>
              </a:ln>
              <a:effectLst/>
            </c:spPr>
            <c:txPr>
              <a:bodyPr rot="0" spcFirstLastPara="1" vertOverflow="ellipsis" vert="horz" wrap="square" anchor="ctr" anchorCtr="1"/>
              <a:lstStyle/>
              <a:p>
                <a:pPr>
                  <a:defRPr sz="1600" b="0" i="0" u="none" strike="noStrike" kern="1200" baseline="0">
                    <a:solidFill>
                      <a:schemeClr val="bg2">
                        <a:lumMod val="25000"/>
                      </a:schemeClr>
                    </a:solidFill>
                    <a:latin typeface="+mj-lt"/>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Sheet1!$C$2:$C$2</c:f>
              <c:numCache>
                <c:formatCode>0%</c:formatCode>
                <c:ptCount val="1"/>
                <c:pt idx="0">
                  <c:v>0.68</c:v>
                </c:pt>
              </c:numCache>
            </c:numRef>
          </c:val>
          <c:extLst>
            <c:ext xmlns:c16="http://schemas.microsoft.com/office/drawing/2014/chart" uri="{C3380CC4-5D6E-409C-BE32-E72D297353CC}">
              <c16:uniqueId val="{00000002-BA87-4F65-A09E-D7F26515E300}"/>
            </c:ext>
          </c:extLst>
        </c:ser>
        <c:dLbls>
          <c:showLegendKey val="0"/>
          <c:showVal val="0"/>
          <c:showCatName val="0"/>
          <c:showSerName val="0"/>
          <c:showPercent val="0"/>
          <c:showBubbleSize val="0"/>
        </c:dLbls>
        <c:gapWidth val="129"/>
        <c:overlap val="100"/>
        <c:axId val="163245056"/>
        <c:axId val="163259136"/>
      </c:barChart>
      <c:catAx>
        <c:axId val="163245056"/>
        <c:scaling>
          <c:orientation val="maxMin"/>
        </c:scaling>
        <c:delete val="0"/>
        <c:axPos val="l"/>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63259136"/>
        <c:crosses val="autoZero"/>
        <c:auto val="0"/>
        <c:lblAlgn val="ctr"/>
        <c:lblOffset val="100"/>
        <c:noMultiLvlLbl val="0"/>
      </c:catAx>
      <c:valAx>
        <c:axId val="163259136"/>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63245056"/>
        <c:crosses val="autoZero"/>
        <c:crossBetween val="between"/>
      </c:valAx>
      <c:spPr>
        <a:noFill/>
        <a:ln>
          <a:noFill/>
        </a:ln>
        <a:effectLst/>
      </c:spPr>
    </c:plotArea>
    <c:plotVisOnly val="1"/>
    <c:dispBlanksAs val="gap"/>
    <c:showDLblsOverMax val="0"/>
  </c:chart>
  <c:spPr>
    <a:noFill/>
    <a:ln>
      <a:noFill/>
    </a:ln>
    <a:effectLst/>
  </c:spPr>
  <c:txPr>
    <a:bodyPr/>
    <a:lstStyle/>
    <a:p>
      <a:pPr>
        <a:defRPr sz="20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3561740775389"/>
          <c:y val="3.8759816377534478E-2"/>
          <c:w val="0.58955203374676801"/>
          <c:h val="0.83819221800462196"/>
        </c:manualLayout>
      </c:layout>
      <c:barChart>
        <c:barDir val="bar"/>
        <c:grouping val="stacked"/>
        <c:varyColors val="0"/>
        <c:ser>
          <c:idx val="0"/>
          <c:order val="0"/>
          <c:tx>
            <c:strRef>
              <c:f>Sheet1!$A$1</c:f>
              <c:strCache>
                <c:ptCount val="1"/>
                <c:pt idx="0">
                  <c:v>% Convincing</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Sheet1!$A$2:$A$2</c:f>
              <c:numCache>
                <c:formatCode>0%</c:formatCode>
                <c:ptCount val="1"/>
                <c:pt idx="0">
                  <c:v>0.38</c:v>
                </c:pt>
              </c:numCache>
            </c:numRef>
          </c:val>
          <c:extLst>
            <c:ext xmlns:c16="http://schemas.microsoft.com/office/drawing/2014/chart" uri="{C3380CC4-5D6E-409C-BE32-E72D297353CC}">
              <c16:uniqueId val="{00000000-E671-4A65-9EC2-8F8819664A99}"/>
            </c:ext>
          </c:extLst>
        </c:ser>
        <c:ser>
          <c:idx val="1"/>
          <c:order val="1"/>
          <c:tx>
            <c:strRef>
              <c:f>Sheet1!$B$1</c:f>
              <c:strCache>
                <c:ptCount val="1"/>
                <c:pt idx="0">
                  <c:v>Column1</c:v>
                </c:pt>
              </c:strCache>
            </c:strRef>
          </c:tx>
          <c:spPr>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0" scaled="1"/>
              <a:tileRect/>
            </a:gradFill>
            <a:ln>
              <a:noFill/>
            </a:ln>
            <a:effectLst/>
          </c:spPr>
          <c:invertIfNegative val="0"/>
          <c:val>
            <c:numRef>
              <c:f>Sheet1!$B$2:$B$2</c:f>
              <c:numCache>
                <c:formatCode>0%</c:formatCode>
                <c:ptCount val="1"/>
                <c:pt idx="0">
                  <c:v>0.21</c:v>
                </c:pt>
              </c:numCache>
            </c:numRef>
          </c:val>
          <c:extLst>
            <c:ext xmlns:c16="http://schemas.microsoft.com/office/drawing/2014/chart" uri="{C3380CC4-5D6E-409C-BE32-E72D297353CC}">
              <c16:uniqueId val="{00000001-E671-4A65-9EC2-8F8819664A99}"/>
            </c:ext>
          </c:extLst>
        </c:ser>
        <c:ser>
          <c:idx val="2"/>
          <c:order val="2"/>
          <c:tx>
            <c:strRef>
              <c:f>Sheet1!$C$1</c:f>
              <c:strCache>
                <c:ptCount val="1"/>
                <c:pt idx="0">
                  <c:v>Column2</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2">
                        <a:lumMod val="25000"/>
                      </a:schemeClr>
                    </a:solidFill>
                    <a:latin typeface="+mj-lt"/>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Sheet1!$C$2:$C$2</c:f>
              <c:numCache>
                <c:formatCode>0%</c:formatCode>
                <c:ptCount val="1"/>
                <c:pt idx="0">
                  <c:v>0.59</c:v>
                </c:pt>
              </c:numCache>
            </c:numRef>
          </c:val>
          <c:extLst>
            <c:ext xmlns:c16="http://schemas.microsoft.com/office/drawing/2014/chart" uri="{C3380CC4-5D6E-409C-BE32-E72D297353CC}">
              <c16:uniqueId val="{00000002-E671-4A65-9EC2-8F8819664A99}"/>
            </c:ext>
          </c:extLst>
        </c:ser>
        <c:dLbls>
          <c:showLegendKey val="0"/>
          <c:showVal val="0"/>
          <c:showCatName val="0"/>
          <c:showSerName val="0"/>
          <c:showPercent val="0"/>
          <c:showBubbleSize val="0"/>
        </c:dLbls>
        <c:gapWidth val="129"/>
        <c:overlap val="100"/>
        <c:axId val="163245056"/>
        <c:axId val="163259136"/>
      </c:barChart>
      <c:catAx>
        <c:axId val="163245056"/>
        <c:scaling>
          <c:orientation val="maxMin"/>
        </c:scaling>
        <c:delete val="0"/>
        <c:axPos val="l"/>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63259136"/>
        <c:crosses val="autoZero"/>
        <c:auto val="0"/>
        <c:lblAlgn val="ctr"/>
        <c:lblOffset val="100"/>
        <c:noMultiLvlLbl val="0"/>
      </c:catAx>
      <c:valAx>
        <c:axId val="163259136"/>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63245056"/>
        <c:crosses val="autoZero"/>
        <c:crossBetween val="between"/>
      </c:valAx>
      <c:spPr>
        <a:noFill/>
        <a:ln>
          <a:noFill/>
        </a:ln>
        <a:effectLst/>
      </c:spPr>
    </c:plotArea>
    <c:plotVisOnly val="1"/>
    <c:dispBlanksAs val="gap"/>
    <c:showDLblsOverMax val="0"/>
  </c:chart>
  <c:spPr>
    <a:noFill/>
    <a:ln>
      <a:noFill/>
    </a:ln>
    <a:effectLst/>
  </c:spPr>
  <c:txPr>
    <a:bodyPr/>
    <a:lstStyle/>
    <a:p>
      <a:pPr>
        <a:defRPr sz="20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0298726934172984"/>
          <c:w val="1"/>
          <c:h val="0.6313520866029837"/>
        </c:manualLayout>
      </c:layout>
      <c:barChart>
        <c:barDir val="col"/>
        <c:grouping val="clustered"/>
        <c:varyColors val="0"/>
        <c:ser>
          <c:idx val="0"/>
          <c:order val="0"/>
          <c:tx>
            <c:strRef>
              <c:f>Sheet1!$B$1</c:f>
              <c:strCache>
                <c:ptCount val="1"/>
                <c:pt idx="0">
                  <c:v>Yes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c:v>
                </c:pt>
                <c:pt idx="1">
                  <c:v>Parents
(N=435)</c:v>
                </c:pt>
              </c:strCache>
            </c:strRef>
          </c:cat>
          <c:val>
            <c:numRef>
              <c:f>Sheet1!$B$2:$B$3</c:f>
              <c:numCache>
                <c:formatCode>0%</c:formatCode>
                <c:ptCount val="2"/>
                <c:pt idx="0">
                  <c:v>0.8</c:v>
                </c:pt>
                <c:pt idx="1">
                  <c:v>0.87</c:v>
                </c:pt>
              </c:numCache>
            </c:numRef>
          </c:val>
          <c:extLst>
            <c:ext xmlns:c16="http://schemas.microsoft.com/office/drawing/2014/chart" uri="{C3380CC4-5D6E-409C-BE32-E72D297353CC}">
              <c16:uniqueId val="{00000000-E27A-433C-A7E7-FDB432CA8CFD}"/>
            </c:ext>
          </c:extLst>
        </c:ser>
        <c:ser>
          <c:idx val="1"/>
          <c:order val="1"/>
          <c:tx>
            <c:strRef>
              <c:f>Sheet1!$C$1</c:f>
              <c:strCache>
                <c:ptCount val="1"/>
                <c:pt idx="0">
                  <c:v>No</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c:v>
                </c:pt>
                <c:pt idx="1">
                  <c:v>Parents
(N=435)</c:v>
                </c:pt>
              </c:strCache>
            </c:strRef>
          </c:cat>
          <c:val>
            <c:numRef>
              <c:f>Sheet1!$C$2:$C$3</c:f>
              <c:numCache>
                <c:formatCode>0%</c:formatCode>
                <c:ptCount val="2"/>
                <c:pt idx="0">
                  <c:v>0.2</c:v>
                </c:pt>
                <c:pt idx="1">
                  <c:v>0.13</c:v>
                </c:pt>
              </c:numCache>
            </c:numRef>
          </c:val>
          <c:extLst>
            <c:ext xmlns:c16="http://schemas.microsoft.com/office/drawing/2014/chart" uri="{C3380CC4-5D6E-409C-BE32-E72D297353CC}">
              <c16:uniqueId val="{00000001-E27A-433C-A7E7-FDB432CA8CFD}"/>
            </c:ext>
          </c:extLst>
        </c:ser>
        <c:dLbls>
          <c:showLegendKey val="0"/>
          <c:showVal val="0"/>
          <c:showCatName val="0"/>
          <c:showSerName val="0"/>
          <c:showPercent val="0"/>
          <c:showBubbleSize val="0"/>
        </c:dLbls>
        <c:gapWidth val="81"/>
        <c:axId val="44507520"/>
        <c:axId val="44509056"/>
      </c:barChart>
      <c:catAx>
        <c:axId val="445075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09056"/>
        <c:crosses val="autoZero"/>
        <c:auto val="1"/>
        <c:lblAlgn val="ctr"/>
        <c:lblOffset val="100"/>
        <c:noMultiLvlLbl val="0"/>
      </c:catAx>
      <c:valAx>
        <c:axId val="44509056"/>
        <c:scaling>
          <c:orientation val="minMax"/>
          <c:max val="1"/>
        </c:scaling>
        <c:delete val="1"/>
        <c:axPos val="l"/>
        <c:numFmt formatCode="0%" sourceLinked="1"/>
        <c:majorTickMark val="out"/>
        <c:minorTickMark val="none"/>
        <c:tickLblPos val="nextTo"/>
        <c:crossAx val="44507520"/>
        <c:crosses val="autoZero"/>
        <c:crossBetween val="between"/>
      </c:valAx>
      <c:spPr>
        <a:noFill/>
        <a:ln>
          <a:noFill/>
        </a:ln>
        <a:effectLst/>
      </c:spPr>
    </c:plotArea>
    <c:legend>
      <c:legendPos val="b"/>
      <c:layout>
        <c:manualLayout>
          <c:xMode val="edge"/>
          <c:yMode val="edge"/>
          <c:x val="0.39526101025475002"/>
          <c:y val="0.91215544570828233"/>
          <c:w val="0.18576635171899344"/>
          <c:h val="7.223014895773843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03563774711648"/>
          <c:y val="7.9439422367480569E-2"/>
          <c:w val="0.43218657042869646"/>
          <c:h val="0.86339698473634452"/>
        </c:manualLayout>
      </c:layout>
      <c:barChart>
        <c:barDir val="bar"/>
        <c:grouping val="clustered"/>
        <c:varyColors val="0"/>
        <c:ser>
          <c:idx val="0"/>
          <c:order val="0"/>
          <c:tx>
            <c:strRef>
              <c:f>Sheet1!$B$1</c:f>
              <c:strCache>
                <c:ptCount val="1"/>
                <c:pt idx="0">
                  <c:v>Total</c:v>
                </c:pt>
              </c:strCache>
            </c:strRef>
          </c:tx>
          <c:spPr>
            <a:solidFill>
              <a:srgbClr val="4C7BD1"/>
            </a:solidFill>
            <a:ln w="9525" cap="flat" cmpd="sng" algn="ctr">
              <a:noFill/>
              <a:round/>
            </a:ln>
            <a:effectLst/>
          </c:spPr>
          <c:invertIfNegative val="0"/>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7"/>
                <c:pt idx="0">
                  <c:v>Growth/Transportation</c:v>
                </c:pt>
                <c:pt idx="1">
                  <c:v>Taxes</c:v>
                </c:pt>
                <c:pt idx="2">
                  <c:v>Energy/Environment</c:v>
                </c:pt>
                <c:pt idx="3">
                  <c:v>Education</c:v>
                </c:pt>
                <c:pt idx="4">
                  <c:v>Health Issues</c:v>
                </c:pt>
                <c:pt idx="5">
                  <c:v>Economic </c:v>
                </c:pt>
                <c:pt idx="6">
                  <c:v>Crime/Drugs</c:v>
                </c:pt>
              </c:strCache>
            </c:strRef>
          </c:cat>
          <c:val>
            <c:numRef>
              <c:f>Sheet1!$B$2:$B$9</c:f>
              <c:numCache>
                <c:formatCode>0%</c:formatCode>
                <c:ptCount val="8"/>
                <c:pt idx="0">
                  <c:v>0.3</c:v>
                </c:pt>
                <c:pt idx="1">
                  <c:v>0.32</c:v>
                </c:pt>
                <c:pt idx="2">
                  <c:v>0.39</c:v>
                </c:pt>
                <c:pt idx="3">
                  <c:v>0.4</c:v>
                </c:pt>
                <c:pt idx="4">
                  <c:v>0.43</c:v>
                </c:pt>
                <c:pt idx="5">
                  <c:v>0.47</c:v>
                </c:pt>
                <c:pt idx="6">
                  <c:v>0.53</c:v>
                </c:pt>
                <c:pt idx="7">
                  <c:v>0.68</c:v>
                </c:pt>
              </c:numCache>
            </c:numRef>
          </c:val>
          <c:extLst>
            <c:ext xmlns:c16="http://schemas.microsoft.com/office/drawing/2014/chart" uri="{C3380CC4-5D6E-409C-BE32-E72D297353CC}">
              <c16:uniqueId val="{00000000-1D52-450B-A404-DA9A3163D3CE}"/>
            </c:ext>
          </c:extLst>
        </c:ser>
        <c:dLbls>
          <c:showLegendKey val="0"/>
          <c:showVal val="0"/>
          <c:showCatName val="0"/>
          <c:showSerName val="0"/>
          <c:showPercent val="0"/>
          <c:showBubbleSize val="0"/>
        </c:dLbls>
        <c:gapWidth val="2"/>
        <c:axId val="141824768"/>
        <c:axId val="148123648"/>
      </c:barChart>
      <c:catAx>
        <c:axId val="141824768"/>
        <c:scaling>
          <c:orientation val="minMax"/>
        </c:scaling>
        <c:delete val="1"/>
        <c:axPos val="l"/>
        <c:numFmt formatCode="General" sourceLinked="1"/>
        <c:majorTickMark val="none"/>
        <c:minorTickMark val="none"/>
        <c:tickLblPos val="nextTo"/>
        <c:crossAx val="148123648"/>
        <c:crosses val="autoZero"/>
        <c:auto val="0"/>
        <c:lblAlgn val="ctr"/>
        <c:lblOffset val="100"/>
        <c:noMultiLvlLbl val="0"/>
      </c:catAx>
      <c:valAx>
        <c:axId val="148123648"/>
        <c:scaling>
          <c:orientation val="minMax"/>
          <c:max val="1.05"/>
          <c:min val="0"/>
        </c:scaling>
        <c:delete val="0"/>
        <c:axPos val="b"/>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41824768"/>
        <c:crosses val="autoZero"/>
        <c:crossBetween val="between"/>
        <c:majorUnit val="0.1"/>
        <c:minorUnit val="2.0000000000000052E-2"/>
      </c:valAx>
      <c:spPr>
        <a:noFill/>
        <a:ln>
          <a:noFill/>
        </a:ln>
        <a:effectLst/>
      </c:spPr>
    </c:plotArea>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706496924556398"/>
          <c:w val="1"/>
          <c:h val="0.53506325371011176"/>
        </c:manualLayout>
      </c:layout>
      <c:barChart>
        <c:barDir val="col"/>
        <c:grouping val="clustered"/>
        <c:varyColors val="0"/>
        <c:ser>
          <c:idx val="0"/>
          <c:order val="0"/>
          <c:tx>
            <c:strRef>
              <c:f>Sheet1!$B$1</c:f>
              <c:strCache>
                <c:ptCount val="1"/>
                <c:pt idx="0">
                  <c:v>Yes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GOP
(36%)</c:v>
                </c:pt>
                <c:pt idx="1">
                  <c:v>IND
(30%)</c:v>
                </c:pt>
                <c:pt idx="2">
                  <c:v>DEM
(30%)</c:v>
                </c:pt>
                <c:pt idx="3">
                  <c:v>GOP
(33%)</c:v>
                </c:pt>
                <c:pt idx="4">
                  <c:v>IND
(35%)</c:v>
                </c:pt>
                <c:pt idx="5">
                  <c:v>DEM
(32%)</c:v>
                </c:pt>
              </c:strCache>
            </c:strRef>
          </c:cat>
          <c:val>
            <c:numRef>
              <c:f>Sheet1!$B$2:$B$7</c:f>
              <c:numCache>
                <c:formatCode>0%</c:formatCode>
                <c:ptCount val="6"/>
                <c:pt idx="0">
                  <c:v>0.69</c:v>
                </c:pt>
                <c:pt idx="1">
                  <c:v>0.78</c:v>
                </c:pt>
                <c:pt idx="2">
                  <c:v>0.92</c:v>
                </c:pt>
                <c:pt idx="3">
                  <c:v>0.82</c:v>
                </c:pt>
                <c:pt idx="4">
                  <c:v>0.89</c:v>
                </c:pt>
                <c:pt idx="5">
                  <c:v>0.92</c:v>
                </c:pt>
              </c:numCache>
            </c:numRef>
          </c:val>
          <c:extLst>
            <c:ext xmlns:c16="http://schemas.microsoft.com/office/drawing/2014/chart" uri="{C3380CC4-5D6E-409C-BE32-E72D297353CC}">
              <c16:uniqueId val="{00000000-E27A-433C-A7E7-FDB432CA8CFD}"/>
            </c:ext>
          </c:extLst>
        </c:ser>
        <c:ser>
          <c:idx val="1"/>
          <c:order val="1"/>
          <c:tx>
            <c:strRef>
              <c:f>Sheet1!$C$1</c:f>
              <c:strCache>
                <c:ptCount val="1"/>
                <c:pt idx="0">
                  <c:v>No</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GOP
(36%)</c:v>
                </c:pt>
                <c:pt idx="1">
                  <c:v>IND
(30%)</c:v>
                </c:pt>
                <c:pt idx="2">
                  <c:v>DEM
(30%)</c:v>
                </c:pt>
                <c:pt idx="3">
                  <c:v>GOP
(33%)</c:v>
                </c:pt>
                <c:pt idx="4">
                  <c:v>IND
(35%)</c:v>
                </c:pt>
                <c:pt idx="5">
                  <c:v>DEM
(32%)</c:v>
                </c:pt>
              </c:strCache>
            </c:strRef>
          </c:cat>
          <c:val>
            <c:numRef>
              <c:f>Sheet1!$C$2:$C$7</c:f>
              <c:numCache>
                <c:formatCode>0%</c:formatCode>
                <c:ptCount val="6"/>
                <c:pt idx="0">
                  <c:v>0.31</c:v>
                </c:pt>
                <c:pt idx="1">
                  <c:v>0.22</c:v>
                </c:pt>
                <c:pt idx="2">
                  <c:v>0.08</c:v>
                </c:pt>
                <c:pt idx="3">
                  <c:v>0.18</c:v>
                </c:pt>
                <c:pt idx="4">
                  <c:v>0.11</c:v>
                </c:pt>
                <c:pt idx="5">
                  <c:v>0.08</c:v>
                </c:pt>
              </c:numCache>
            </c:numRef>
          </c:val>
          <c:extLst>
            <c:ext xmlns:c16="http://schemas.microsoft.com/office/drawing/2014/chart" uri="{C3380CC4-5D6E-409C-BE32-E72D297353CC}">
              <c16:uniqueId val="{00000001-E27A-433C-A7E7-FDB432CA8CFD}"/>
            </c:ext>
          </c:extLst>
        </c:ser>
        <c:dLbls>
          <c:showLegendKey val="0"/>
          <c:showVal val="0"/>
          <c:showCatName val="0"/>
          <c:showSerName val="0"/>
          <c:showPercent val="0"/>
          <c:showBubbleSize val="0"/>
        </c:dLbls>
        <c:gapWidth val="81"/>
        <c:axId val="44507520"/>
        <c:axId val="44509056"/>
      </c:barChart>
      <c:catAx>
        <c:axId val="445075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09056"/>
        <c:crosses val="autoZero"/>
        <c:auto val="1"/>
        <c:lblAlgn val="ctr"/>
        <c:lblOffset val="100"/>
        <c:noMultiLvlLbl val="0"/>
      </c:catAx>
      <c:valAx>
        <c:axId val="44509056"/>
        <c:scaling>
          <c:orientation val="minMax"/>
          <c:max val="1"/>
        </c:scaling>
        <c:delete val="1"/>
        <c:axPos val="l"/>
        <c:numFmt formatCode="0%" sourceLinked="1"/>
        <c:majorTickMark val="out"/>
        <c:minorTickMark val="none"/>
        <c:tickLblPos val="nextTo"/>
        <c:crossAx val="44507520"/>
        <c:crosses val="autoZero"/>
        <c:crossBetween val="between"/>
      </c:valAx>
      <c:spPr>
        <a:noFill/>
        <a:ln>
          <a:noFill/>
        </a:ln>
        <a:effectLst/>
      </c:spPr>
    </c:plotArea>
    <c:legend>
      <c:legendPos val="b"/>
      <c:layout>
        <c:manualLayout>
          <c:xMode val="edge"/>
          <c:yMode val="edge"/>
          <c:x val="0.39526101025475002"/>
          <c:y val="0.91215544570828233"/>
          <c:w val="0.18576635171899344"/>
          <c:h val="7.223014895773843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6024008889965369E-3"/>
          <c:w val="1"/>
          <c:h val="0.80831534705474828"/>
        </c:manualLayout>
      </c:layout>
      <c:barChart>
        <c:barDir val="col"/>
        <c:grouping val="clustered"/>
        <c:varyColors val="0"/>
        <c:ser>
          <c:idx val="0"/>
          <c:order val="0"/>
          <c:tx>
            <c:strRef>
              <c:f>Sheet1!$B$1</c:f>
              <c:strCache>
                <c:ptCount val="1"/>
                <c:pt idx="0">
                  <c:v>Significantly Increased</c:v>
                </c:pt>
              </c:strCache>
            </c:strRef>
          </c:tx>
          <c:spPr>
            <a:solidFill>
              <a:srgbClr val="002060"/>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Parents
(N=435)</c:v>
                </c:pt>
                <c:pt idx="2">
                  <c:v>Total</c:v>
                </c:pt>
                <c:pt idx="3">
                  <c:v>Parents
(N=435)</c:v>
                </c:pt>
                <c:pt idx="4">
                  <c:v>Total</c:v>
                </c:pt>
                <c:pt idx="5">
                  <c:v>Parents
(N=435)</c:v>
                </c:pt>
              </c:strCache>
            </c:strRef>
          </c:cat>
          <c:val>
            <c:numRef>
              <c:f>Sheet1!$B$2:$B$7</c:f>
              <c:numCache>
                <c:formatCode>0%</c:formatCode>
                <c:ptCount val="6"/>
                <c:pt idx="0">
                  <c:v>0.2</c:v>
                </c:pt>
                <c:pt idx="1">
                  <c:v>0.27</c:v>
                </c:pt>
                <c:pt idx="2">
                  <c:v>0.22</c:v>
                </c:pt>
                <c:pt idx="3">
                  <c:v>0.32</c:v>
                </c:pt>
                <c:pt idx="4">
                  <c:v>0.21</c:v>
                </c:pt>
                <c:pt idx="5">
                  <c:v>0.28999999999999998</c:v>
                </c:pt>
              </c:numCache>
            </c:numRef>
          </c:val>
          <c:extLst>
            <c:ext xmlns:c16="http://schemas.microsoft.com/office/drawing/2014/chart" uri="{C3380CC4-5D6E-409C-BE32-E72D297353CC}">
              <c16:uniqueId val="{00000000-E27A-433C-A7E7-FDB432CA8CFD}"/>
            </c:ext>
          </c:extLst>
        </c:ser>
        <c:ser>
          <c:idx val="1"/>
          <c:order val="1"/>
          <c:tx>
            <c:strRef>
              <c:f>Sheet1!$C$1</c:f>
              <c:strCache>
                <c:ptCount val="1"/>
                <c:pt idx="0">
                  <c:v>Somewhat Increased</c:v>
                </c:pt>
              </c:strCache>
            </c:strRef>
          </c:tx>
          <c:spPr>
            <a:solidFill>
              <a:srgbClr val="4C7BD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Parents
(N=435)</c:v>
                </c:pt>
                <c:pt idx="2">
                  <c:v>Total</c:v>
                </c:pt>
                <c:pt idx="3">
                  <c:v>Parents
(N=435)</c:v>
                </c:pt>
                <c:pt idx="4">
                  <c:v>Total</c:v>
                </c:pt>
                <c:pt idx="5">
                  <c:v>Parents
(N=435)</c:v>
                </c:pt>
              </c:strCache>
            </c:strRef>
          </c:cat>
          <c:val>
            <c:numRef>
              <c:f>Sheet1!$C$2:$C$7</c:f>
              <c:numCache>
                <c:formatCode>0%</c:formatCode>
                <c:ptCount val="6"/>
                <c:pt idx="0">
                  <c:v>0.42</c:v>
                </c:pt>
                <c:pt idx="1">
                  <c:v>0.47</c:v>
                </c:pt>
                <c:pt idx="2">
                  <c:v>0.48</c:v>
                </c:pt>
                <c:pt idx="3">
                  <c:v>0.44</c:v>
                </c:pt>
                <c:pt idx="4">
                  <c:v>0.45</c:v>
                </c:pt>
                <c:pt idx="5">
                  <c:v>0.46</c:v>
                </c:pt>
              </c:numCache>
            </c:numRef>
          </c:val>
          <c:extLst>
            <c:ext xmlns:c16="http://schemas.microsoft.com/office/drawing/2014/chart" uri="{C3380CC4-5D6E-409C-BE32-E72D297353CC}">
              <c16:uniqueId val="{00000001-E27A-433C-A7E7-FDB432CA8CFD}"/>
            </c:ext>
          </c:extLst>
        </c:ser>
        <c:ser>
          <c:idx val="2"/>
          <c:order val="2"/>
          <c:tx>
            <c:strRef>
              <c:f>Sheet1!$D$1</c:f>
              <c:strCache>
                <c:ptCount val="1"/>
                <c:pt idx="0">
                  <c:v>Kept the Same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Parents
(N=435)</c:v>
                </c:pt>
                <c:pt idx="2">
                  <c:v>Total</c:v>
                </c:pt>
                <c:pt idx="3">
                  <c:v>Parents
(N=435)</c:v>
                </c:pt>
                <c:pt idx="4">
                  <c:v>Total</c:v>
                </c:pt>
                <c:pt idx="5">
                  <c:v>Parents
(N=435)</c:v>
                </c:pt>
              </c:strCache>
            </c:strRef>
          </c:cat>
          <c:val>
            <c:numRef>
              <c:f>Sheet1!$D$2:$D$7</c:f>
              <c:numCache>
                <c:formatCode>0%</c:formatCode>
                <c:ptCount val="6"/>
                <c:pt idx="0">
                  <c:v>0.32</c:v>
                </c:pt>
                <c:pt idx="1">
                  <c:v>0.21</c:v>
                </c:pt>
                <c:pt idx="2">
                  <c:v>0.25</c:v>
                </c:pt>
                <c:pt idx="3">
                  <c:v>0.17</c:v>
                </c:pt>
                <c:pt idx="4">
                  <c:v>0.28000000000000003</c:v>
                </c:pt>
                <c:pt idx="5">
                  <c:v>0.19</c:v>
                </c:pt>
              </c:numCache>
            </c:numRef>
          </c:val>
          <c:extLst>
            <c:ext xmlns:c16="http://schemas.microsoft.com/office/drawing/2014/chart" uri="{C3380CC4-5D6E-409C-BE32-E72D297353CC}">
              <c16:uniqueId val="{00000000-2F2C-4A80-8C66-16EF197BD475}"/>
            </c:ext>
          </c:extLst>
        </c:ser>
        <c:ser>
          <c:idx val="3"/>
          <c:order val="3"/>
          <c:tx>
            <c:strRef>
              <c:f>Sheet1!$E$1</c:f>
              <c:strCache>
                <c:ptCount val="1"/>
                <c:pt idx="0">
                  <c:v>Decreased</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Parents
(N=435)</c:v>
                </c:pt>
                <c:pt idx="2">
                  <c:v>Total</c:v>
                </c:pt>
                <c:pt idx="3">
                  <c:v>Parents
(N=435)</c:v>
                </c:pt>
                <c:pt idx="4">
                  <c:v>Total</c:v>
                </c:pt>
                <c:pt idx="5">
                  <c:v>Parents
(N=435)</c:v>
                </c:pt>
              </c:strCache>
            </c:strRef>
          </c:cat>
          <c:val>
            <c:numRef>
              <c:f>Sheet1!$E$2:$E$7</c:f>
              <c:numCache>
                <c:formatCode>0%</c:formatCode>
                <c:ptCount val="6"/>
                <c:pt idx="0">
                  <c:v>0.06</c:v>
                </c:pt>
                <c:pt idx="1">
                  <c:v>0.05</c:v>
                </c:pt>
                <c:pt idx="2">
                  <c:v>0.06</c:v>
                </c:pt>
                <c:pt idx="3">
                  <c:v>7.0000000000000007E-2</c:v>
                </c:pt>
                <c:pt idx="4">
                  <c:v>0.06</c:v>
                </c:pt>
                <c:pt idx="5">
                  <c:v>0.06</c:v>
                </c:pt>
              </c:numCache>
            </c:numRef>
          </c:val>
          <c:extLst>
            <c:ext xmlns:c16="http://schemas.microsoft.com/office/drawing/2014/chart" uri="{C3380CC4-5D6E-409C-BE32-E72D297353CC}">
              <c16:uniqueId val="{00000002-2F2C-4A80-8C66-16EF197BD475}"/>
            </c:ext>
          </c:extLst>
        </c:ser>
        <c:dLbls>
          <c:showLegendKey val="0"/>
          <c:showVal val="0"/>
          <c:showCatName val="0"/>
          <c:showSerName val="0"/>
          <c:showPercent val="0"/>
          <c:showBubbleSize val="0"/>
        </c:dLbls>
        <c:gapWidth val="81"/>
        <c:axId val="44507520"/>
        <c:axId val="44509056"/>
      </c:barChart>
      <c:catAx>
        <c:axId val="445075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09056"/>
        <c:crosses val="autoZero"/>
        <c:auto val="1"/>
        <c:lblAlgn val="ctr"/>
        <c:lblOffset val="100"/>
        <c:noMultiLvlLbl val="0"/>
      </c:catAx>
      <c:valAx>
        <c:axId val="44509056"/>
        <c:scaling>
          <c:orientation val="minMax"/>
          <c:max val="1"/>
        </c:scaling>
        <c:delete val="1"/>
        <c:axPos val="l"/>
        <c:numFmt formatCode="0%" sourceLinked="1"/>
        <c:majorTickMark val="out"/>
        <c:minorTickMark val="none"/>
        <c:tickLblPos val="nextTo"/>
        <c:crossAx val="44507520"/>
        <c:crosses val="autoZero"/>
        <c:crossBetween val="between"/>
      </c:valAx>
      <c:spPr>
        <a:noFill/>
        <a:ln>
          <a:noFill/>
        </a:ln>
        <a:effectLst/>
      </c:spPr>
    </c:plotArea>
    <c:legend>
      <c:legendPos val="b"/>
      <c:layout>
        <c:manualLayout>
          <c:xMode val="edge"/>
          <c:yMode val="edge"/>
          <c:x val="0"/>
          <c:y val="0.92776985104226151"/>
          <c:w val="1"/>
          <c:h val="7.223014895773843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650418668927274E-2"/>
          <c:w val="1"/>
          <c:h val="0.72243611771786242"/>
        </c:manualLayout>
      </c:layout>
      <c:barChart>
        <c:barDir val="col"/>
        <c:grouping val="clustered"/>
        <c:varyColors val="0"/>
        <c:ser>
          <c:idx val="0"/>
          <c:order val="0"/>
          <c:tx>
            <c:strRef>
              <c:f>Sheet1!$B$1</c:f>
              <c:strCache>
                <c:ptCount val="1"/>
                <c:pt idx="0">
                  <c:v>Excellent/Good </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 </c:v>
                </c:pt>
                <c:pt idx="1">
                  <c:v>Parents 
(N=435)</c:v>
                </c:pt>
              </c:strCache>
            </c:strRef>
          </c:cat>
          <c:val>
            <c:numRef>
              <c:f>Sheet1!$B$2:$B$3</c:f>
              <c:numCache>
                <c:formatCode>0%</c:formatCode>
                <c:ptCount val="2"/>
                <c:pt idx="0">
                  <c:v>0.54</c:v>
                </c:pt>
                <c:pt idx="1">
                  <c:v>0.52</c:v>
                </c:pt>
              </c:numCache>
            </c:numRef>
          </c:val>
          <c:extLst>
            <c:ext xmlns:c16="http://schemas.microsoft.com/office/drawing/2014/chart" uri="{C3380CC4-5D6E-409C-BE32-E72D297353CC}">
              <c16:uniqueId val="{00000000-D28D-4E53-9DE3-74F1DEB8A773}"/>
            </c:ext>
          </c:extLst>
        </c:ser>
        <c:ser>
          <c:idx val="1"/>
          <c:order val="1"/>
          <c:tx>
            <c:strRef>
              <c:f>Sheet1!$C$1</c:f>
              <c:strCache>
                <c:ptCount val="1"/>
                <c:pt idx="0">
                  <c:v>Fair/Poor </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 </c:v>
                </c:pt>
                <c:pt idx="1">
                  <c:v>Parents 
(N=435)</c:v>
                </c:pt>
              </c:strCache>
            </c:strRef>
          </c:cat>
          <c:val>
            <c:numRef>
              <c:f>Sheet1!$C$2:$C$3</c:f>
              <c:numCache>
                <c:formatCode>0%</c:formatCode>
                <c:ptCount val="2"/>
                <c:pt idx="0">
                  <c:v>0.45</c:v>
                </c:pt>
                <c:pt idx="1">
                  <c:v>0.47</c:v>
                </c:pt>
              </c:numCache>
            </c:numRef>
          </c:val>
          <c:extLst>
            <c:ext xmlns:c16="http://schemas.microsoft.com/office/drawing/2014/chart" uri="{C3380CC4-5D6E-409C-BE32-E72D297353CC}">
              <c16:uniqueId val="{00000001-D28D-4E53-9DE3-74F1DEB8A773}"/>
            </c:ext>
          </c:extLst>
        </c:ser>
        <c:dLbls>
          <c:showLegendKey val="0"/>
          <c:showVal val="0"/>
          <c:showCatName val="0"/>
          <c:showSerName val="0"/>
          <c:showPercent val="0"/>
          <c:showBubbleSize val="0"/>
        </c:dLbls>
        <c:gapWidth val="81"/>
        <c:axId val="44507520"/>
        <c:axId val="44509056"/>
      </c:barChart>
      <c:catAx>
        <c:axId val="445075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09056"/>
        <c:crosses val="autoZero"/>
        <c:auto val="1"/>
        <c:lblAlgn val="ctr"/>
        <c:lblOffset val="100"/>
        <c:noMultiLvlLbl val="0"/>
      </c:catAx>
      <c:valAx>
        <c:axId val="44509056"/>
        <c:scaling>
          <c:orientation val="minMax"/>
          <c:max val="1"/>
        </c:scaling>
        <c:delete val="1"/>
        <c:axPos val="l"/>
        <c:numFmt formatCode="0%" sourceLinked="1"/>
        <c:majorTickMark val="out"/>
        <c:minorTickMark val="none"/>
        <c:tickLblPos val="nextTo"/>
        <c:crossAx val="44507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8105929601162599"/>
          <c:w val="1"/>
          <c:h val="0.52725605104312223"/>
        </c:manualLayout>
      </c:layout>
      <c:barChart>
        <c:barDir val="col"/>
        <c:grouping val="clustered"/>
        <c:varyColors val="0"/>
        <c:ser>
          <c:idx val="0"/>
          <c:order val="0"/>
          <c:tx>
            <c:strRef>
              <c:f>Sheet1!$B$1</c:f>
              <c:strCache>
                <c:ptCount val="1"/>
                <c:pt idx="0">
                  <c:v>Yes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Parents 
(N=435)</c:v>
                </c:pt>
                <c:pt idx="2">
                  <c:v>Total</c:v>
                </c:pt>
                <c:pt idx="3">
                  <c:v>Parents 
(N=435)</c:v>
                </c:pt>
              </c:strCache>
            </c:strRef>
          </c:cat>
          <c:val>
            <c:numRef>
              <c:f>Sheet1!$B$2:$B$5</c:f>
              <c:numCache>
                <c:formatCode>0%</c:formatCode>
                <c:ptCount val="4"/>
                <c:pt idx="0">
                  <c:v>0.23</c:v>
                </c:pt>
                <c:pt idx="1">
                  <c:v>0.27</c:v>
                </c:pt>
                <c:pt idx="2">
                  <c:v>0.33</c:v>
                </c:pt>
                <c:pt idx="3">
                  <c:v>0.41</c:v>
                </c:pt>
              </c:numCache>
            </c:numRef>
          </c:val>
          <c:extLst>
            <c:ext xmlns:c16="http://schemas.microsoft.com/office/drawing/2014/chart" uri="{C3380CC4-5D6E-409C-BE32-E72D297353CC}">
              <c16:uniqueId val="{00000000-D28D-4E53-9DE3-74F1DEB8A773}"/>
            </c:ext>
          </c:extLst>
        </c:ser>
        <c:ser>
          <c:idx val="1"/>
          <c:order val="1"/>
          <c:tx>
            <c:strRef>
              <c:f>Sheet1!$C$1</c:f>
              <c:strCache>
                <c:ptCount val="1"/>
                <c:pt idx="0">
                  <c:v>No</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Parents 
(N=435)</c:v>
                </c:pt>
                <c:pt idx="2">
                  <c:v>Total</c:v>
                </c:pt>
                <c:pt idx="3">
                  <c:v>Parents 
(N=435)</c:v>
                </c:pt>
              </c:strCache>
            </c:strRef>
          </c:cat>
          <c:val>
            <c:numRef>
              <c:f>Sheet1!$C$2:$C$5</c:f>
              <c:numCache>
                <c:formatCode>0%</c:formatCode>
                <c:ptCount val="4"/>
                <c:pt idx="0">
                  <c:v>0.75</c:v>
                </c:pt>
                <c:pt idx="1">
                  <c:v>0.71</c:v>
                </c:pt>
                <c:pt idx="2">
                  <c:v>0.63</c:v>
                </c:pt>
                <c:pt idx="3">
                  <c:v>0.56999999999999995</c:v>
                </c:pt>
              </c:numCache>
            </c:numRef>
          </c:val>
          <c:extLst>
            <c:ext xmlns:c16="http://schemas.microsoft.com/office/drawing/2014/chart" uri="{C3380CC4-5D6E-409C-BE32-E72D297353CC}">
              <c16:uniqueId val="{00000001-D28D-4E53-9DE3-74F1DEB8A773}"/>
            </c:ext>
          </c:extLst>
        </c:ser>
        <c:dLbls>
          <c:showLegendKey val="0"/>
          <c:showVal val="0"/>
          <c:showCatName val="0"/>
          <c:showSerName val="0"/>
          <c:showPercent val="0"/>
          <c:showBubbleSize val="0"/>
        </c:dLbls>
        <c:gapWidth val="81"/>
        <c:axId val="44507520"/>
        <c:axId val="44509056"/>
      </c:barChart>
      <c:catAx>
        <c:axId val="445075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09056"/>
        <c:crosses val="autoZero"/>
        <c:auto val="1"/>
        <c:lblAlgn val="ctr"/>
        <c:lblOffset val="100"/>
        <c:noMultiLvlLbl val="0"/>
      </c:catAx>
      <c:valAx>
        <c:axId val="44509056"/>
        <c:scaling>
          <c:orientation val="minMax"/>
          <c:max val="1"/>
        </c:scaling>
        <c:delete val="1"/>
        <c:axPos val="l"/>
        <c:numFmt formatCode="0%" sourceLinked="1"/>
        <c:majorTickMark val="out"/>
        <c:minorTickMark val="none"/>
        <c:tickLblPos val="nextTo"/>
        <c:crossAx val="44507520"/>
        <c:crosses val="autoZero"/>
        <c:crossBetween val="between"/>
      </c:valAx>
      <c:spPr>
        <a:noFill/>
        <a:ln>
          <a:noFill/>
        </a:ln>
        <a:effectLst/>
      </c:spPr>
    </c:plotArea>
    <c:legend>
      <c:legendPos val="b"/>
      <c:layout>
        <c:manualLayout>
          <c:xMode val="edge"/>
          <c:yMode val="edge"/>
          <c:x val="0.38893790951568158"/>
          <c:y val="0.92776985104226151"/>
          <c:w val="0.18576635171899344"/>
          <c:h val="7.223014895773843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0038486845273332"/>
          <c:w val="1"/>
          <c:h val="0.60793047860201488"/>
        </c:manualLayout>
      </c:layout>
      <c:barChart>
        <c:barDir val="col"/>
        <c:grouping val="clustered"/>
        <c:varyColors val="0"/>
        <c:ser>
          <c:idx val="0"/>
          <c:order val="0"/>
          <c:tx>
            <c:strRef>
              <c:f>Sheet1!$B$1</c:f>
              <c:strCache>
                <c:ptCount val="1"/>
                <c:pt idx="0">
                  <c:v>Yes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Employed</c:v>
                </c:pt>
                <c:pt idx="1">
                  <c:v>Working Parents
(N=335)</c:v>
                </c:pt>
              </c:strCache>
            </c:strRef>
          </c:cat>
          <c:val>
            <c:numRef>
              <c:f>Sheet1!$B$2:$B$3</c:f>
              <c:numCache>
                <c:formatCode>0%</c:formatCode>
                <c:ptCount val="2"/>
                <c:pt idx="0">
                  <c:v>0.3</c:v>
                </c:pt>
                <c:pt idx="1">
                  <c:v>0.36</c:v>
                </c:pt>
              </c:numCache>
            </c:numRef>
          </c:val>
          <c:extLst>
            <c:ext xmlns:c16="http://schemas.microsoft.com/office/drawing/2014/chart" uri="{C3380CC4-5D6E-409C-BE32-E72D297353CC}">
              <c16:uniqueId val="{00000000-FF30-46B6-89FE-47B48EBB5BAC}"/>
            </c:ext>
          </c:extLst>
        </c:ser>
        <c:ser>
          <c:idx val="1"/>
          <c:order val="1"/>
          <c:tx>
            <c:strRef>
              <c:f>Sheet1!$C$1</c:f>
              <c:strCache>
                <c:ptCount val="1"/>
                <c:pt idx="0">
                  <c:v>No </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Employed</c:v>
                </c:pt>
                <c:pt idx="1">
                  <c:v>Working Parents
(N=335)</c:v>
                </c:pt>
              </c:strCache>
            </c:strRef>
          </c:cat>
          <c:val>
            <c:numRef>
              <c:f>Sheet1!$C$2:$C$3</c:f>
              <c:numCache>
                <c:formatCode>0%</c:formatCode>
                <c:ptCount val="2"/>
                <c:pt idx="0">
                  <c:v>0.67</c:v>
                </c:pt>
                <c:pt idx="1">
                  <c:v>0.62</c:v>
                </c:pt>
              </c:numCache>
            </c:numRef>
          </c:val>
          <c:extLst>
            <c:ext xmlns:c16="http://schemas.microsoft.com/office/drawing/2014/chart" uri="{C3380CC4-5D6E-409C-BE32-E72D297353CC}">
              <c16:uniqueId val="{00000001-FF30-46B6-89FE-47B48EBB5BAC}"/>
            </c:ext>
          </c:extLst>
        </c:ser>
        <c:dLbls>
          <c:showLegendKey val="0"/>
          <c:showVal val="0"/>
          <c:showCatName val="0"/>
          <c:showSerName val="0"/>
          <c:showPercent val="0"/>
          <c:showBubbleSize val="0"/>
        </c:dLbls>
        <c:gapWidth val="81"/>
        <c:axId val="45476864"/>
        <c:axId val="45028096"/>
      </c:barChart>
      <c:catAx>
        <c:axId val="454768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028096"/>
        <c:crosses val="autoZero"/>
        <c:auto val="1"/>
        <c:lblAlgn val="ctr"/>
        <c:lblOffset val="100"/>
        <c:noMultiLvlLbl val="0"/>
      </c:catAx>
      <c:valAx>
        <c:axId val="45028096"/>
        <c:scaling>
          <c:orientation val="minMax"/>
          <c:max val="1"/>
        </c:scaling>
        <c:delete val="1"/>
        <c:axPos val="l"/>
        <c:numFmt formatCode="0%" sourceLinked="1"/>
        <c:majorTickMark val="out"/>
        <c:minorTickMark val="none"/>
        <c:tickLblPos val="nextTo"/>
        <c:crossAx val="45476864"/>
        <c:crosses val="autoZero"/>
        <c:crossBetween val="between"/>
      </c:valAx>
      <c:spPr>
        <a:noFill/>
        <a:ln>
          <a:noFill/>
        </a:ln>
        <a:effectLst/>
      </c:spPr>
    </c:plotArea>
    <c:legend>
      <c:legendPos val="b"/>
      <c:layout>
        <c:manualLayout>
          <c:xMode val="edge"/>
          <c:yMode val="edge"/>
          <c:x val="0.42541666666666667"/>
          <c:y val="0.92516745015326507"/>
          <c:w val="0.14916666666666667"/>
          <c:h val="7.223014895773843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0298726934172984"/>
          <c:w val="1"/>
          <c:h val="0.53766565459910831"/>
        </c:manualLayout>
      </c:layout>
      <c:barChart>
        <c:barDir val="col"/>
        <c:grouping val="clustered"/>
        <c:varyColors val="0"/>
        <c:ser>
          <c:idx val="0"/>
          <c:order val="0"/>
          <c:tx>
            <c:strRef>
              <c:f>Sheet1!$B$1</c:f>
              <c:strCache>
                <c:ptCount val="1"/>
                <c:pt idx="0">
                  <c:v>Relatively inexpensive</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 </c:v>
                </c:pt>
                <c:pt idx="1">
                  <c:v>Parents
(N=435)</c:v>
                </c:pt>
              </c:strCache>
            </c:strRef>
          </c:cat>
          <c:val>
            <c:numRef>
              <c:f>Sheet1!$B$2:$B$3</c:f>
              <c:numCache>
                <c:formatCode>0%</c:formatCode>
                <c:ptCount val="2"/>
                <c:pt idx="0">
                  <c:v>0.16</c:v>
                </c:pt>
                <c:pt idx="1">
                  <c:v>0.19</c:v>
                </c:pt>
              </c:numCache>
            </c:numRef>
          </c:val>
          <c:extLst>
            <c:ext xmlns:c16="http://schemas.microsoft.com/office/drawing/2014/chart" uri="{C3380CC4-5D6E-409C-BE32-E72D297353CC}">
              <c16:uniqueId val="{00000000-0C1B-4274-9181-48E05645E2D5}"/>
            </c:ext>
          </c:extLst>
        </c:ser>
        <c:ser>
          <c:idx val="1"/>
          <c:order val="1"/>
          <c:tx>
            <c:strRef>
              <c:f>Sheet1!$C$1</c:f>
              <c:strCache>
                <c:ptCount val="1"/>
                <c:pt idx="0">
                  <c:v>Expensive</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 </c:v>
                </c:pt>
                <c:pt idx="1">
                  <c:v>Parents
(N=435)</c:v>
                </c:pt>
              </c:strCache>
            </c:strRef>
          </c:cat>
          <c:val>
            <c:numRef>
              <c:f>Sheet1!$C$2:$C$3</c:f>
              <c:numCache>
                <c:formatCode>0%</c:formatCode>
                <c:ptCount val="2"/>
                <c:pt idx="0">
                  <c:v>0.84</c:v>
                </c:pt>
                <c:pt idx="1">
                  <c:v>0.81</c:v>
                </c:pt>
              </c:numCache>
            </c:numRef>
          </c:val>
          <c:extLst>
            <c:ext xmlns:c16="http://schemas.microsoft.com/office/drawing/2014/chart" uri="{C3380CC4-5D6E-409C-BE32-E72D297353CC}">
              <c16:uniqueId val="{00000001-0C1B-4274-9181-48E05645E2D5}"/>
            </c:ext>
          </c:extLst>
        </c:ser>
        <c:dLbls>
          <c:showLegendKey val="0"/>
          <c:showVal val="0"/>
          <c:showCatName val="0"/>
          <c:showSerName val="0"/>
          <c:showPercent val="0"/>
          <c:showBubbleSize val="0"/>
        </c:dLbls>
        <c:gapWidth val="81"/>
        <c:axId val="93793280"/>
        <c:axId val="93795072"/>
      </c:barChart>
      <c:catAx>
        <c:axId val="9379328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3795072"/>
        <c:crosses val="autoZero"/>
        <c:auto val="1"/>
        <c:lblAlgn val="ctr"/>
        <c:lblOffset val="100"/>
        <c:noMultiLvlLbl val="0"/>
      </c:catAx>
      <c:valAx>
        <c:axId val="93795072"/>
        <c:scaling>
          <c:orientation val="minMax"/>
          <c:max val="1"/>
        </c:scaling>
        <c:delete val="1"/>
        <c:axPos val="l"/>
        <c:numFmt formatCode="0%" sourceLinked="1"/>
        <c:majorTickMark val="out"/>
        <c:minorTickMark val="none"/>
        <c:tickLblPos val="nextTo"/>
        <c:crossAx val="93793280"/>
        <c:crosses val="autoZero"/>
        <c:crossBetween val="between"/>
      </c:valAx>
      <c:spPr>
        <a:noFill/>
        <a:ln>
          <a:noFill/>
        </a:ln>
        <a:effectLst/>
      </c:spPr>
    </c:plotArea>
    <c:legend>
      <c:legendPos val="b"/>
      <c:layout>
        <c:manualLayout>
          <c:xMode val="edge"/>
          <c:yMode val="edge"/>
          <c:x val="9.7057380710065221E-3"/>
          <c:y val="0.90955304481928578"/>
          <c:w val="0.95889143523772569"/>
          <c:h val="7.483254984673498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0298726934172984"/>
          <c:w val="1"/>
          <c:h val="0.53766565459910831"/>
        </c:manualLayout>
      </c:layout>
      <c:barChart>
        <c:barDir val="col"/>
        <c:grouping val="clustered"/>
        <c:varyColors val="0"/>
        <c:ser>
          <c:idx val="0"/>
          <c:order val="0"/>
          <c:tx>
            <c:strRef>
              <c:f>Sheet1!$B$1</c:f>
              <c:strCache>
                <c:ptCount val="1"/>
                <c:pt idx="0">
                  <c:v>Relatively easy to find</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 </c:v>
                </c:pt>
                <c:pt idx="1">
                  <c:v>Parents
(N=435)</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0-D28D-4E53-9DE3-74F1DEB8A773}"/>
            </c:ext>
          </c:extLst>
        </c:ser>
        <c:ser>
          <c:idx val="1"/>
          <c:order val="1"/>
          <c:tx>
            <c:strRef>
              <c:f>Sheet1!$C$1</c:f>
              <c:strCache>
                <c:ptCount val="1"/>
                <c:pt idx="0">
                  <c:v>Difficult to find</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 </c:v>
                </c:pt>
                <c:pt idx="1">
                  <c:v>Parents
(N=435)</c:v>
                </c:pt>
              </c:strCache>
            </c:strRef>
          </c:cat>
          <c:val>
            <c:numRef>
              <c:f>Sheet1!$C$2:$C$3</c:f>
              <c:numCache>
                <c:formatCode>0%</c:formatCode>
                <c:ptCount val="2"/>
                <c:pt idx="0">
                  <c:v>0.45</c:v>
                </c:pt>
                <c:pt idx="1">
                  <c:v>0.55000000000000004</c:v>
                </c:pt>
              </c:numCache>
            </c:numRef>
          </c:val>
          <c:extLst>
            <c:ext xmlns:c16="http://schemas.microsoft.com/office/drawing/2014/chart" uri="{C3380CC4-5D6E-409C-BE32-E72D297353CC}">
              <c16:uniqueId val="{00000001-D28D-4E53-9DE3-74F1DEB8A773}"/>
            </c:ext>
          </c:extLst>
        </c:ser>
        <c:dLbls>
          <c:showLegendKey val="0"/>
          <c:showVal val="0"/>
          <c:showCatName val="0"/>
          <c:showSerName val="0"/>
          <c:showPercent val="0"/>
          <c:showBubbleSize val="0"/>
        </c:dLbls>
        <c:gapWidth val="81"/>
        <c:axId val="93404160"/>
        <c:axId val="93418240"/>
      </c:barChart>
      <c:catAx>
        <c:axId val="934041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3418240"/>
        <c:crosses val="autoZero"/>
        <c:auto val="1"/>
        <c:lblAlgn val="ctr"/>
        <c:lblOffset val="100"/>
        <c:noMultiLvlLbl val="0"/>
      </c:catAx>
      <c:valAx>
        <c:axId val="93418240"/>
        <c:scaling>
          <c:orientation val="minMax"/>
          <c:max val="1"/>
        </c:scaling>
        <c:delete val="1"/>
        <c:axPos val="l"/>
        <c:numFmt formatCode="0%" sourceLinked="1"/>
        <c:majorTickMark val="out"/>
        <c:minorTickMark val="none"/>
        <c:tickLblPos val="nextTo"/>
        <c:crossAx val="93404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650418668927274E-2"/>
          <c:w val="1"/>
          <c:h val="0.7432553248298347"/>
        </c:manualLayout>
      </c:layout>
      <c:barChart>
        <c:barDir val="col"/>
        <c:grouping val="clustered"/>
        <c:varyColors val="0"/>
        <c:ser>
          <c:idx val="0"/>
          <c:order val="0"/>
          <c:tx>
            <c:strRef>
              <c:f>Sheet1!$B$1</c:f>
              <c:strCache>
                <c:ptCount val="1"/>
                <c:pt idx="0">
                  <c:v>Gotten better</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c:v>
                </c:pt>
                <c:pt idx="1">
                  <c:v>Parents
(N=435)</c:v>
                </c:pt>
              </c:strCache>
            </c:strRef>
          </c:cat>
          <c:val>
            <c:numRef>
              <c:f>Sheet1!$B$2:$B$3</c:f>
              <c:numCache>
                <c:formatCode>0%</c:formatCode>
                <c:ptCount val="2"/>
                <c:pt idx="0">
                  <c:v>0.06</c:v>
                </c:pt>
                <c:pt idx="1">
                  <c:v>0.12</c:v>
                </c:pt>
              </c:numCache>
            </c:numRef>
          </c:val>
          <c:extLst>
            <c:ext xmlns:c16="http://schemas.microsoft.com/office/drawing/2014/chart" uri="{C3380CC4-5D6E-409C-BE32-E72D297353CC}">
              <c16:uniqueId val="{00000000-D28D-4E53-9DE3-74F1DEB8A773}"/>
            </c:ext>
          </c:extLst>
        </c:ser>
        <c:ser>
          <c:idx val="1"/>
          <c:order val="1"/>
          <c:tx>
            <c:strRef>
              <c:f>Sheet1!$C$1</c:f>
              <c:strCache>
                <c:ptCount val="1"/>
                <c:pt idx="0">
                  <c:v>Gotten worse</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c:v>
                </c:pt>
                <c:pt idx="1">
                  <c:v>Parents
(N=435)</c:v>
                </c:pt>
              </c:strCache>
            </c:strRef>
          </c:cat>
          <c:val>
            <c:numRef>
              <c:f>Sheet1!$C$2:$C$3</c:f>
              <c:numCache>
                <c:formatCode>0%</c:formatCode>
                <c:ptCount val="2"/>
                <c:pt idx="0">
                  <c:v>0.46</c:v>
                </c:pt>
                <c:pt idx="1">
                  <c:v>0.51</c:v>
                </c:pt>
              </c:numCache>
            </c:numRef>
          </c:val>
          <c:extLst>
            <c:ext xmlns:c16="http://schemas.microsoft.com/office/drawing/2014/chart" uri="{C3380CC4-5D6E-409C-BE32-E72D297353CC}">
              <c16:uniqueId val="{00000001-D28D-4E53-9DE3-74F1DEB8A773}"/>
            </c:ext>
          </c:extLst>
        </c:ser>
        <c:ser>
          <c:idx val="2"/>
          <c:order val="2"/>
          <c:tx>
            <c:strRef>
              <c:f>Sheet1!$D$1</c:f>
              <c:strCache>
                <c:ptCount val="1"/>
                <c:pt idx="0">
                  <c:v>Stayed about the same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c:v>
                </c:pt>
                <c:pt idx="1">
                  <c:v>Parents
(N=435)</c:v>
                </c:pt>
              </c:strCache>
            </c:strRef>
          </c:cat>
          <c:val>
            <c:numRef>
              <c:f>Sheet1!$D$2:$D$3</c:f>
              <c:numCache>
                <c:formatCode>0%</c:formatCode>
                <c:ptCount val="2"/>
                <c:pt idx="0">
                  <c:v>0.27</c:v>
                </c:pt>
                <c:pt idx="1">
                  <c:v>0.27</c:v>
                </c:pt>
              </c:numCache>
            </c:numRef>
          </c:val>
          <c:extLst>
            <c:ext xmlns:c16="http://schemas.microsoft.com/office/drawing/2014/chart" uri="{C3380CC4-5D6E-409C-BE32-E72D297353CC}">
              <c16:uniqueId val="{00000000-3CCD-494B-AD86-E46715591B25}"/>
            </c:ext>
          </c:extLst>
        </c:ser>
        <c:dLbls>
          <c:showLegendKey val="0"/>
          <c:showVal val="0"/>
          <c:showCatName val="0"/>
          <c:showSerName val="0"/>
          <c:showPercent val="0"/>
          <c:showBubbleSize val="0"/>
        </c:dLbls>
        <c:gapWidth val="81"/>
        <c:axId val="44507520"/>
        <c:axId val="44509056"/>
      </c:barChart>
      <c:catAx>
        <c:axId val="445075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09056"/>
        <c:crosses val="autoZero"/>
        <c:auto val="1"/>
        <c:lblAlgn val="ctr"/>
        <c:lblOffset val="100"/>
        <c:noMultiLvlLbl val="0"/>
      </c:catAx>
      <c:valAx>
        <c:axId val="44509056"/>
        <c:scaling>
          <c:orientation val="minMax"/>
          <c:max val="1"/>
        </c:scaling>
        <c:delete val="1"/>
        <c:axPos val="l"/>
        <c:numFmt formatCode="0%" sourceLinked="1"/>
        <c:majorTickMark val="out"/>
        <c:minorTickMark val="none"/>
        <c:tickLblPos val="nextTo"/>
        <c:crossAx val="44507520"/>
        <c:crosses val="autoZero"/>
        <c:crossBetween val="between"/>
      </c:valAx>
      <c:spPr>
        <a:noFill/>
        <a:ln>
          <a:noFill/>
        </a:ln>
        <a:effectLst/>
      </c:spPr>
    </c:plotArea>
    <c:legend>
      <c:legendPos val="b"/>
      <c:layout>
        <c:manualLayout>
          <c:xMode val="edge"/>
          <c:yMode val="edge"/>
          <c:x val="0"/>
          <c:y val="0.90955304481928578"/>
          <c:w val="1"/>
          <c:h val="7.483254984673498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34461628475062E-2"/>
          <c:y val="0.140529648005813"/>
          <c:w val="0.87567180829521851"/>
          <c:h val="0.64436409104796633"/>
        </c:manualLayout>
      </c:layout>
      <c:barChart>
        <c:barDir val="col"/>
        <c:grouping val="clustered"/>
        <c:varyColors val="0"/>
        <c:ser>
          <c:idx val="0"/>
          <c:order val="0"/>
          <c:tx>
            <c:strRef>
              <c:f>Sheet1!$B$1</c:f>
              <c:strCache>
                <c:ptCount val="1"/>
                <c:pt idx="0">
                  <c:v>Easier</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Parents
(N=435)</c:v>
                </c:pt>
              </c:strCache>
            </c:strRef>
          </c:cat>
          <c:val>
            <c:numRef>
              <c:f>Sheet1!$B$2</c:f>
              <c:numCache>
                <c:formatCode>0%</c:formatCode>
                <c:ptCount val="1"/>
                <c:pt idx="0">
                  <c:v>0.14000000000000001</c:v>
                </c:pt>
              </c:numCache>
            </c:numRef>
          </c:val>
          <c:extLst>
            <c:ext xmlns:c16="http://schemas.microsoft.com/office/drawing/2014/chart" uri="{C3380CC4-5D6E-409C-BE32-E72D297353CC}">
              <c16:uniqueId val="{00000000-DDD0-42B6-BFE1-421798381A8C}"/>
            </c:ext>
          </c:extLst>
        </c:ser>
        <c:ser>
          <c:idx val="1"/>
          <c:order val="1"/>
          <c:tx>
            <c:strRef>
              <c:f>Sheet1!$C$1</c:f>
              <c:strCache>
                <c:ptCount val="1"/>
                <c:pt idx="0">
                  <c:v>Harder</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Parents
(N=435)</c:v>
                </c:pt>
              </c:strCache>
            </c:strRef>
          </c:cat>
          <c:val>
            <c:numRef>
              <c:f>Sheet1!$C$2</c:f>
              <c:numCache>
                <c:formatCode>0%</c:formatCode>
                <c:ptCount val="1"/>
                <c:pt idx="0">
                  <c:v>0.52</c:v>
                </c:pt>
              </c:numCache>
            </c:numRef>
          </c:val>
          <c:extLst>
            <c:ext xmlns:c16="http://schemas.microsoft.com/office/drawing/2014/chart" uri="{C3380CC4-5D6E-409C-BE32-E72D297353CC}">
              <c16:uniqueId val="{00000001-DDD0-42B6-BFE1-421798381A8C}"/>
            </c:ext>
          </c:extLst>
        </c:ser>
        <c:ser>
          <c:idx val="2"/>
          <c:order val="2"/>
          <c:tx>
            <c:strRef>
              <c:f>Sheet1!$D$1</c:f>
              <c:strCache>
                <c:ptCount val="1"/>
                <c:pt idx="0">
                  <c:v>Stayed about the same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Parents
(N=435)</c:v>
                </c:pt>
              </c:strCache>
            </c:strRef>
          </c:cat>
          <c:val>
            <c:numRef>
              <c:f>Sheet1!$D$2</c:f>
              <c:numCache>
                <c:formatCode>0%</c:formatCode>
                <c:ptCount val="1"/>
                <c:pt idx="0">
                  <c:v>0.34</c:v>
                </c:pt>
              </c:numCache>
            </c:numRef>
          </c:val>
          <c:extLst>
            <c:ext xmlns:c16="http://schemas.microsoft.com/office/drawing/2014/chart" uri="{C3380CC4-5D6E-409C-BE32-E72D297353CC}">
              <c16:uniqueId val="{00000002-DDD0-42B6-BFE1-421798381A8C}"/>
            </c:ext>
          </c:extLst>
        </c:ser>
        <c:dLbls>
          <c:showLegendKey val="0"/>
          <c:showVal val="0"/>
          <c:showCatName val="0"/>
          <c:showSerName val="0"/>
          <c:showPercent val="0"/>
          <c:showBubbleSize val="0"/>
        </c:dLbls>
        <c:gapWidth val="81"/>
        <c:axId val="44507520"/>
        <c:axId val="44509056"/>
      </c:barChart>
      <c:catAx>
        <c:axId val="445075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09056"/>
        <c:crosses val="autoZero"/>
        <c:auto val="1"/>
        <c:lblAlgn val="ctr"/>
        <c:lblOffset val="100"/>
        <c:noMultiLvlLbl val="0"/>
      </c:catAx>
      <c:valAx>
        <c:axId val="44509056"/>
        <c:scaling>
          <c:orientation val="minMax"/>
          <c:max val="1"/>
        </c:scaling>
        <c:delete val="1"/>
        <c:axPos val="l"/>
        <c:numFmt formatCode="0%" sourceLinked="1"/>
        <c:majorTickMark val="out"/>
        <c:minorTickMark val="none"/>
        <c:tickLblPos val="nextTo"/>
        <c:crossAx val="44507520"/>
        <c:crosses val="autoZero"/>
        <c:crossBetween val="between"/>
      </c:valAx>
      <c:spPr>
        <a:noFill/>
        <a:ln>
          <a:noFill/>
        </a:ln>
        <a:effectLst/>
      </c:spPr>
    </c:plotArea>
    <c:legend>
      <c:legendPos val="b"/>
      <c:layout>
        <c:manualLayout>
          <c:xMode val="edge"/>
          <c:yMode val="edge"/>
          <c:x val="0.12233061766972839"/>
          <c:y val="0.91475784659727888"/>
          <c:w val="0.7556678693406258"/>
          <c:h val="7.223014895773843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41E024-AAEA-487A-B585-48FB80962BC5}" type="datetimeFigureOut">
              <a:rPr lang="en-US" smtClean="0"/>
              <a:t>3/2/2023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0F177A-ECBF-4D0F-9F08-8C490D5A1BBE}" type="slidenum">
              <a:rPr lang="en-US" smtClean="0"/>
              <a:t>‹#›</a:t>
            </a:fld>
            <a:endParaRPr lang="en-US"/>
          </a:p>
        </p:txBody>
      </p:sp>
    </p:spTree>
    <p:extLst>
      <p:ext uri="{BB962C8B-B14F-4D97-AF65-F5344CB8AC3E}">
        <p14:creationId xmlns:p14="http://schemas.microsoft.com/office/powerpoint/2010/main" val="2741035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0F177A-ECBF-4D0F-9F08-8C490D5A1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63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90F177A-ECBF-4D0F-9F08-8C490D5A1BBE}" type="slidenum">
              <a:rPr lang="en-US" smtClean="0"/>
              <a:t>45</a:t>
            </a:fld>
            <a:endParaRPr lang="en-US"/>
          </a:p>
        </p:txBody>
      </p:sp>
    </p:spTree>
    <p:extLst>
      <p:ext uri="{BB962C8B-B14F-4D97-AF65-F5344CB8AC3E}">
        <p14:creationId xmlns:p14="http://schemas.microsoft.com/office/powerpoint/2010/main" val="52559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0F177A-ECBF-4D0F-9F08-8C490D5A1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56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0F177A-ECBF-4D0F-9F08-8C490D5A1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12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0F177A-ECBF-4D0F-9F08-8C490D5A1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440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90F177A-ECBF-4D0F-9F08-8C490D5A1BBE}" type="slidenum">
              <a:rPr lang="en-US" smtClean="0"/>
              <a:t>35</a:t>
            </a:fld>
            <a:endParaRPr lang="en-US"/>
          </a:p>
        </p:txBody>
      </p:sp>
    </p:spTree>
    <p:extLst>
      <p:ext uri="{BB962C8B-B14F-4D97-AF65-F5344CB8AC3E}">
        <p14:creationId xmlns:p14="http://schemas.microsoft.com/office/powerpoint/2010/main" val="1151863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90F177A-ECBF-4D0F-9F08-8C490D5A1BBE}" type="slidenum">
              <a:rPr lang="en-US" smtClean="0"/>
              <a:t>36</a:t>
            </a:fld>
            <a:endParaRPr lang="en-US"/>
          </a:p>
        </p:txBody>
      </p:sp>
    </p:spTree>
    <p:extLst>
      <p:ext uri="{BB962C8B-B14F-4D97-AF65-F5344CB8AC3E}">
        <p14:creationId xmlns:p14="http://schemas.microsoft.com/office/powerpoint/2010/main" val="2018067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0F177A-ECBF-4D0F-9F08-8C490D5A1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96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90F177A-ECBF-4D0F-9F08-8C490D5A1BBE}" type="slidenum">
              <a:rPr lang="en-US" smtClean="0"/>
              <a:t>42</a:t>
            </a:fld>
            <a:endParaRPr lang="en-US"/>
          </a:p>
        </p:txBody>
      </p:sp>
    </p:spTree>
    <p:extLst>
      <p:ext uri="{BB962C8B-B14F-4D97-AF65-F5344CB8AC3E}">
        <p14:creationId xmlns:p14="http://schemas.microsoft.com/office/powerpoint/2010/main" val="348650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90F177A-ECBF-4D0F-9F08-8C490D5A1BBE}" type="slidenum">
              <a:rPr lang="en-US" smtClean="0"/>
              <a:t>43</a:t>
            </a:fld>
            <a:endParaRPr lang="en-US"/>
          </a:p>
        </p:txBody>
      </p:sp>
    </p:spTree>
    <p:extLst>
      <p:ext uri="{BB962C8B-B14F-4D97-AF65-F5344CB8AC3E}">
        <p14:creationId xmlns:p14="http://schemas.microsoft.com/office/powerpoint/2010/main" val="93965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3/2/2023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07713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3/2/2023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287509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3/2/2023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2144868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3/2/2023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4266397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C98E15-CE95-4D7B-9861-719B8E81FBF8}"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925047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98E15-CE95-4D7B-9861-719B8E81FBF8}"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2697727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98E15-CE95-4D7B-9861-719B8E81FBF8}"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2269783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C98E15-CE95-4D7B-9861-719B8E81FBF8}"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1883904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98E15-CE95-4D7B-9861-719B8E81FBF8}"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2259712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C98E15-CE95-4D7B-9861-719B8E81FBF8}"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578559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8E15-CE95-4D7B-9861-719B8E81FBF8}"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333200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
        <p:nvSpPr>
          <p:cNvPr id="12" name="Title 1">
            <a:extLst>
              <a:ext uri="{FF2B5EF4-FFF2-40B4-BE49-F238E27FC236}">
                <a16:creationId xmlns:a16="http://schemas.microsoft.com/office/drawing/2014/main" id="{4B54292E-A774-4649-AC4F-D20D22B67DD9}"/>
              </a:ext>
            </a:extLst>
          </p:cNvPr>
          <p:cNvSpPr>
            <a:spLocks noGrp="1"/>
          </p:cNvSpPr>
          <p:nvPr>
            <p:ph type="title"/>
          </p:nvPr>
        </p:nvSpPr>
        <p:spPr>
          <a:xfrm>
            <a:off x="628650" y="324487"/>
            <a:ext cx="7886700" cy="438912"/>
          </a:xfrm>
        </p:spPr>
        <p:txBody>
          <a:bodyPr lIns="0" tIns="0" rIns="0" bIns="0">
            <a:noAutofit/>
          </a:bodyPr>
          <a:lstStyle/>
          <a:p>
            <a:r>
              <a:rPr lang="en-US" sz="2400" b="1" dirty="0">
                <a:solidFill>
                  <a:srgbClr val="333333"/>
                </a:solidFill>
              </a:rPr>
              <a:t>Who We Are</a:t>
            </a:r>
          </a:p>
        </p:txBody>
      </p:sp>
      <p:sp>
        <p:nvSpPr>
          <p:cNvPr id="13" name="Content Placeholder 2">
            <a:extLst>
              <a:ext uri="{FF2B5EF4-FFF2-40B4-BE49-F238E27FC236}">
                <a16:creationId xmlns:a16="http://schemas.microsoft.com/office/drawing/2014/main" id="{7B4FAAC9-2E74-454F-958E-0888FAE17E70}"/>
              </a:ext>
            </a:extLst>
          </p:cNvPr>
          <p:cNvSpPr>
            <a:spLocks noGrp="1"/>
          </p:cNvSpPr>
          <p:nvPr>
            <p:ph idx="1"/>
          </p:nvPr>
        </p:nvSpPr>
        <p:spPr>
          <a:xfrm>
            <a:off x="2072640" y="1635760"/>
            <a:ext cx="6442710" cy="4541203"/>
          </a:xfrm>
        </p:spPr>
        <p:txBody>
          <a:bodyPr lIns="0" tIns="0" rIns="0" bIns="0">
            <a:noAutofit/>
          </a:bodyPr>
          <a:lstStyle/>
          <a:p>
            <a:pPr marL="0" indent="0">
              <a:buNone/>
            </a:pPr>
            <a:r>
              <a:rPr lang="en-US" sz="1800" i="1" dirty="0"/>
              <a:t>Public Opinion Strategies is a national public opinion research company.  </a:t>
            </a:r>
            <a:endParaRPr lang="en-US" sz="1800" dirty="0"/>
          </a:p>
          <a:p>
            <a:pPr marL="0" indent="0">
              <a:buNone/>
            </a:pPr>
            <a:r>
              <a:rPr lang="en-US" sz="1400" dirty="0"/>
              <a:t>As our roots are in political campaign management, our research is focused on producing information that compels decisions – and then results.  Here’s who we are not: a passive participant that simply produces numbers.</a:t>
            </a:r>
          </a:p>
          <a:p>
            <a:pPr>
              <a:buClr>
                <a:srgbClr val="DB3024"/>
              </a:buClr>
            </a:pPr>
            <a:r>
              <a:rPr lang="en-US" sz="2000" b="1" dirty="0">
                <a:solidFill>
                  <a:srgbClr val="DB3024"/>
                </a:solidFill>
              </a:rPr>
              <a:t>We are strategic partners.  </a:t>
            </a:r>
            <a:endParaRPr lang="en-US" sz="2000" dirty="0">
              <a:solidFill>
                <a:srgbClr val="DB3024"/>
              </a:solidFill>
            </a:endParaRPr>
          </a:p>
          <a:p>
            <a:pPr>
              <a:buClr>
                <a:srgbClr val="DB3024"/>
              </a:buClr>
            </a:pPr>
            <a:r>
              <a:rPr lang="en-US" sz="2000" b="1" dirty="0">
                <a:solidFill>
                  <a:srgbClr val="DB3024"/>
                </a:solidFill>
              </a:rPr>
              <a:t>We use data to make informed decisions.  </a:t>
            </a:r>
            <a:endParaRPr lang="en-US" sz="2000" dirty="0">
              <a:solidFill>
                <a:srgbClr val="DB3024"/>
              </a:solidFill>
            </a:endParaRPr>
          </a:p>
          <a:p>
            <a:pPr>
              <a:buClr>
                <a:srgbClr val="DB3024"/>
              </a:buClr>
            </a:pPr>
            <a:r>
              <a:rPr lang="en-US" sz="2000" b="1" dirty="0">
                <a:solidFill>
                  <a:srgbClr val="DB3024"/>
                </a:solidFill>
              </a:rPr>
              <a:t>And we don’t hesitate to have an opinion, make a decision, and then live or die by the results.</a:t>
            </a:r>
            <a:endParaRPr lang="en-US" sz="2000" dirty="0">
              <a:solidFill>
                <a:srgbClr val="DB3024"/>
              </a:solidFill>
            </a:endParaRPr>
          </a:p>
          <a:p>
            <a:pPr marL="0" indent="0">
              <a:buNone/>
            </a:pPr>
            <a:endParaRPr lang="en-US" sz="1400" dirty="0">
              <a:solidFill>
                <a:srgbClr val="333333"/>
              </a:solidFill>
            </a:endParaRPr>
          </a:p>
        </p:txBody>
      </p:sp>
    </p:spTree>
    <p:extLst>
      <p:ext uri="{BB962C8B-B14F-4D97-AF65-F5344CB8AC3E}">
        <p14:creationId xmlns:p14="http://schemas.microsoft.com/office/powerpoint/2010/main" val="1548014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98E15-CE95-4D7B-9861-719B8E81FBF8}"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3104590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98E15-CE95-4D7B-9861-719B8E81FBF8}"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3647985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98E15-CE95-4D7B-9861-719B8E81FBF8}"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3073024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98E15-CE95-4D7B-9861-719B8E81FBF8}"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502990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3/2/2023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1539796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C656E5-A100-4ECC-AD34-2D0E3C84D186}" type="datetime1">
              <a:rPr lang="en-US" smtClean="0"/>
              <a:t>3/2/2023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243515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
        <p:nvSpPr>
          <p:cNvPr id="12" name="Title 1">
            <a:extLst>
              <a:ext uri="{FF2B5EF4-FFF2-40B4-BE49-F238E27FC236}">
                <a16:creationId xmlns:a16="http://schemas.microsoft.com/office/drawing/2014/main" id="{4B54292E-A774-4649-AC4F-D20D22B67DD9}"/>
              </a:ext>
            </a:extLst>
          </p:cNvPr>
          <p:cNvSpPr>
            <a:spLocks noGrp="1"/>
          </p:cNvSpPr>
          <p:nvPr>
            <p:ph type="title"/>
          </p:nvPr>
        </p:nvSpPr>
        <p:spPr>
          <a:xfrm>
            <a:off x="628650" y="324487"/>
            <a:ext cx="7886700" cy="438912"/>
          </a:xfrm>
        </p:spPr>
        <p:txBody>
          <a:bodyPr lIns="0" tIns="0" rIns="0" bIns="0">
            <a:noAutofit/>
          </a:bodyPr>
          <a:lstStyle/>
          <a:p>
            <a:r>
              <a:rPr lang="en-US" sz="2400" b="1" dirty="0">
                <a:solidFill>
                  <a:srgbClr val="333333"/>
                </a:solidFill>
              </a:rPr>
              <a:t>Who We Are</a:t>
            </a:r>
          </a:p>
        </p:txBody>
      </p:sp>
      <p:sp>
        <p:nvSpPr>
          <p:cNvPr id="13" name="Content Placeholder 2">
            <a:extLst>
              <a:ext uri="{FF2B5EF4-FFF2-40B4-BE49-F238E27FC236}">
                <a16:creationId xmlns:a16="http://schemas.microsoft.com/office/drawing/2014/main" id="{7B4FAAC9-2E74-454F-958E-0888FAE17E70}"/>
              </a:ext>
            </a:extLst>
          </p:cNvPr>
          <p:cNvSpPr>
            <a:spLocks noGrp="1"/>
          </p:cNvSpPr>
          <p:nvPr>
            <p:ph idx="1"/>
          </p:nvPr>
        </p:nvSpPr>
        <p:spPr>
          <a:xfrm>
            <a:off x="2072640" y="1635760"/>
            <a:ext cx="6442710" cy="4541203"/>
          </a:xfrm>
        </p:spPr>
        <p:txBody>
          <a:bodyPr lIns="0" tIns="0" rIns="0" bIns="0">
            <a:noAutofit/>
          </a:bodyPr>
          <a:lstStyle/>
          <a:p>
            <a:pPr marL="0" indent="0">
              <a:buNone/>
            </a:pPr>
            <a:r>
              <a:rPr lang="en-US" sz="1800" i="1" dirty="0"/>
              <a:t>Public Opinion Strategies is a national public opinion research company.  </a:t>
            </a:r>
            <a:endParaRPr lang="en-US" sz="1800" dirty="0"/>
          </a:p>
          <a:p>
            <a:pPr marL="0" indent="0">
              <a:buNone/>
            </a:pPr>
            <a:r>
              <a:rPr lang="en-US" sz="1400" dirty="0"/>
              <a:t>As our roots are in political campaign management, our research is focused on producing information that compels decisions – and then results.  Here’s who we are not: a passive participant that simply produces numbers.</a:t>
            </a:r>
          </a:p>
          <a:p>
            <a:pPr>
              <a:buClr>
                <a:srgbClr val="DB3024"/>
              </a:buClr>
            </a:pPr>
            <a:r>
              <a:rPr lang="en-US" sz="2000" b="1" dirty="0">
                <a:solidFill>
                  <a:srgbClr val="DB3024"/>
                </a:solidFill>
              </a:rPr>
              <a:t>We are strategic partners.  </a:t>
            </a:r>
            <a:endParaRPr lang="en-US" sz="2000" dirty="0">
              <a:solidFill>
                <a:srgbClr val="DB3024"/>
              </a:solidFill>
            </a:endParaRPr>
          </a:p>
          <a:p>
            <a:pPr>
              <a:buClr>
                <a:srgbClr val="DB3024"/>
              </a:buClr>
            </a:pPr>
            <a:r>
              <a:rPr lang="en-US" sz="2000" b="1" dirty="0">
                <a:solidFill>
                  <a:srgbClr val="DB3024"/>
                </a:solidFill>
              </a:rPr>
              <a:t>We use data to make informed decisions.  </a:t>
            </a:r>
            <a:endParaRPr lang="en-US" sz="2000" dirty="0">
              <a:solidFill>
                <a:srgbClr val="DB3024"/>
              </a:solidFill>
            </a:endParaRPr>
          </a:p>
          <a:p>
            <a:pPr>
              <a:buClr>
                <a:srgbClr val="DB3024"/>
              </a:buClr>
            </a:pPr>
            <a:r>
              <a:rPr lang="en-US" sz="2000" b="1" dirty="0">
                <a:solidFill>
                  <a:srgbClr val="DB3024"/>
                </a:solidFill>
              </a:rPr>
              <a:t>And we don’t hesitate to have an opinion, make a decision, and then live or die by the results.</a:t>
            </a:r>
            <a:endParaRPr lang="en-US" sz="2000" dirty="0">
              <a:solidFill>
                <a:srgbClr val="DB3024"/>
              </a:solidFill>
            </a:endParaRPr>
          </a:p>
          <a:p>
            <a:pPr marL="0" indent="0">
              <a:buNone/>
            </a:pPr>
            <a:endParaRPr lang="en-US" sz="1400" dirty="0">
              <a:solidFill>
                <a:srgbClr val="333333"/>
              </a:solidFill>
            </a:endParaRPr>
          </a:p>
        </p:txBody>
      </p:sp>
    </p:spTree>
    <p:extLst>
      <p:ext uri="{BB962C8B-B14F-4D97-AF65-F5344CB8AC3E}">
        <p14:creationId xmlns:p14="http://schemas.microsoft.com/office/powerpoint/2010/main" val="3955797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FFB0E8A-4479-4102-8856-EF85523E5AE0}" type="datetime1">
              <a:rPr lang="en-US" smtClean="0"/>
              <a:t>3/2/2023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2850003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8FAA3C1-E0D3-4B12-8C96-7EC601AA609F}" type="datetime1">
              <a:rPr lang="en-US" smtClean="0"/>
              <a:t>3/2/2023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811387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3D9CEF3-DDFE-41EB-BCF4-E8F46CFF5BB1}" type="datetime1">
              <a:rPr lang="en-US" smtClean="0"/>
              <a:t>3/2/2023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423865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3/2/2023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61663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4B96210-E371-4E9C-92F5-141CE9D797E2}" type="datetime1">
              <a:rPr lang="en-US" smtClean="0"/>
              <a:t>3/2/2023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558747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FC8BEF7-C83A-4C1E-BA82-803611E7A80D}" type="datetime1">
              <a:rPr lang="en-US" smtClean="0"/>
              <a:t>3/2/2023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3056009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CCE2AEE-460B-437F-83C6-133AE31570B4}" type="datetime1">
              <a:rPr lang="en-US" smtClean="0"/>
              <a:t>3/2/2023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2240315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CED9539-3045-4A7E-818A-FA78C65E0A95}" type="datetime1">
              <a:rPr lang="en-US" smtClean="0"/>
              <a:t>3/2/2023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3041489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AF3D779-F657-45D0-BDD1-C6576C4707CD}" type="datetime1">
              <a:rPr lang="en-US" smtClean="0"/>
              <a:t>3/2/2023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613596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4117F79-B645-46FD-AF3B-40CEF92B2DB8}" type="datetime1">
              <a:rPr lang="en-US" smtClean="0"/>
              <a:t>3/2/2023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4088735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98B673F1-EA8F-4CAB-A46E-05CEF2FBDC0F}" type="datetime1">
              <a:rPr lang="en-US" smtClean="0"/>
              <a:t>3/2/2023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3362772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C656E5-A100-4ECC-AD34-2D0E3C84D186}" type="datetime1">
              <a:rPr lang="en-US" smtClean="0"/>
              <a:t>3/2/2023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620842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
        <p:nvSpPr>
          <p:cNvPr id="12" name="Title 1">
            <a:extLst>
              <a:ext uri="{FF2B5EF4-FFF2-40B4-BE49-F238E27FC236}">
                <a16:creationId xmlns:a16="http://schemas.microsoft.com/office/drawing/2014/main" id="{4B54292E-A774-4649-AC4F-D20D22B67DD9}"/>
              </a:ext>
            </a:extLst>
          </p:cNvPr>
          <p:cNvSpPr>
            <a:spLocks noGrp="1"/>
          </p:cNvSpPr>
          <p:nvPr>
            <p:ph type="title"/>
          </p:nvPr>
        </p:nvSpPr>
        <p:spPr>
          <a:xfrm>
            <a:off x="628650" y="324487"/>
            <a:ext cx="7886700" cy="438912"/>
          </a:xfrm>
        </p:spPr>
        <p:txBody>
          <a:bodyPr lIns="0" tIns="0" rIns="0" bIns="0">
            <a:noAutofit/>
          </a:bodyPr>
          <a:lstStyle/>
          <a:p>
            <a:r>
              <a:rPr lang="en-US" sz="2400" b="1" dirty="0">
                <a:solidFill>
                  <a:srgbClr val="333333"/>
                </a:solidFill>
              </a:rPr>
              <a:t>Who We Are</a:t>
            </a:r>
          </a:p>
        </p:txBody>
      </p:sp>
      <p:sp>
        <p:nvSpPr>
          <p:cNvPr id="13" name="Content Placeholder 2">
            <a:extLst>
              <a:ext uri="{FF2B5EF4-FFF2-40B4-BE49-F238E27FC236}">
                <a16:creationId xmlns:a16="http://schemas.microsoft.com/office/drawing/2014/main" id="{7B4FAAC9-2E74-454F-958E-0888FAE17E70}"/>
              </a:ext>
            </a:extLst>
          </p:cNvPr>
          <p:cNvSpPr>
            <a:spLocks noGrp="1"/>
          </p:cNvSpPr>
          <p:nvPr>
            <p:ph idx="1"/>
          </p:nvPr>
        </p:nvSpPr>
        <p:spPr>
          <a:xfrm>
            <a:off x="2072640" y="1635760"/>
            <a:ext cx="6442710" cy="4541203"/>
          </a:xfrm>
        </p:spPr>
        <p:txBody>
          <a:bodyPr lIns="0" tIns="0" rIns="0" bIns="0">
            <a:noAutofit/>
          </a:bodyPr>
          <a:lstStyle/>
          <a:p>
            <a:pPr marL="0" indent="0">
              <a:buNone/>
            </a:pPr>
            <a:r>
              <a:rPr lang="en-US" sz="1800" i="1" dirty="0"/>
              <a:t>Public Opinion Strategies is a national public opinion research company.  </a:t>
            </a:r>
            <a:endParaRPr lang="en-US" sz="1800" dirty="0"/>
          </a:p>
          <a:p>
            <a:pPr marL="0" indent="0">
              <a:buNone/>
            </a:pPr>
            <a:r>
              <a:rPr lang="en-US" sz="1400" dirty="0"/>
              <a:t>As our roots are in political campaign management, our research is focused on producing information that compels decisions – and then results.  Here’s who we are not: a passive participant that simply produces numbers.</a:t>
            </a:r>
          </a:p>
          <a:p>
            <a:pPr>
              <a:buClr>
                <a:srgbClr val="DB3024"/>
              </a:buClr>
            </a:pPr>
            <a:r>
              <a:rPr lang="en-US" sz="2000" b="1" dirty="0">
                <a:solidFill>
                  <a:srgbClr val="DB3024"/>
                </a:solidFill>
              </a:rPr>
              <a:t>We are strategic partners.  </a:t>
            </a:r>
            <a:endParaRPr lang="en-US" sz="2000" dirty="0">
              <a:solidFill>
                <a:srgbClr val="DB3024"/>
              </a:solidFill>
            </a:endParaRPr>
          </a:p>
          <a:p>
            <a:pPr>
              <a:buClr>
                <a:srgbClr val="DB3024"/>
              </a:buClr>
            </a:pPr>
            <a:r>
              <a:rPr lang="en-US" sz="2000" b="1" dirty="0">
                <a:solidFill>
                  <a:srgbClr val="DB3024"/>
                </a:solidFill>
              </a:rPr>
              <a:t>We use data to make informed decisions.  </a:t>
            </a:r>
            <a:endParaRPr lang="en-US" sz="2000" dirty="0">
              <a:solidFill>
                <a:srgbClr val="DB3024"/>
              </a:solidFill>
            </a:endParaRPr>
          </a:p>
          <a:p>
            <a:pPr>
              <a:buClr>
                <a:srgbClr val="DB3024"/>
              </a:buClr>
            </a:pPr>
            <a:r>
              <a:rPr lang="en-US" sz="2000" b="1" dirty="0">
                <a:solidFill>
                  <a:srgbClr val="DB3024"/>
                </a:solidFill>
              </a:rPr>
              <a:t>And we don’t hesitate to have an opinion, make a decision, and then live or die by the results.</a:t>
            </a:r>
            <a:endParaRPr lang="en-US" sz="2000" dirty="0">
              <a:solidFill>
                <a:srgbClr val="DB3024"/>
              </a:solidFill>
            </a:endParaRPr>
          </a:p>
          <a:p>
            <a:pPr marL="0" indent="0">
              <a:buNone/>
            </a:pPr>
            <a:endParaRPr lang="en-US" sz="1400" dirty="0">
              <a:solidFill>
                <a:srgbClr val="333333"/>
              </a:solidFill>
            </a:endParaRPr>
          </a:p>
        </p:txBody>
      </p:sp>
    </p:spTree>
    <p:extLst>
      <p:ext uri="{BB962C8B-B14F-4D97-AF65-F5344CB8AC3E}">
        <p14:creationId xmlns:p14="http://schemas.microsoft.com/office/powerpoint/2010/main" val="653991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FFB0E8A-4479-4102-8856-EF85523E5AE0}" type="datetime1">
              <a:rPr lang="en-US" smtClean="0"/>
              <a:t>3/2/2023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21887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3/2/2023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7112470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8FAA3C1-E0D3-4B12-8C96-7EC601AA609F}" type="datetime1">
              <a:rPr lang="en-US" smtClean="0"/>
              <a:t>3/2/2023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592500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3D9CEF3-DDFE-41EB-BCF4-E8F46CFF5BB1}" type="datetime1">
              <a:rPr lang="en-US" smtClean="0"/>
              <a:t>3/2/2023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415777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4B96210-E371-4E9C-92F5-141CE9D797E2}" type="datetime1">
              <a:rPr lang="en-US" smtClean="0"/>
              <a:t>3/2/2023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9584393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FC8BEF7-C83A-4C1E-BA82-803611E7A80D}" type="datetime1">
              <a:rPr lang="en-US" smtClean="0"/>
              <a:t>3/2/2023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37023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CCE2AEE-460B-437F-83C6-133AE31570B4}" type="datetime1">
              <a:rPr lang="en-US" smtClean="0"/>
              <a:t>3/2/2023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537575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CED9539-3045-4A7E-818A-FA78C65E0A95}" type="datetime1">
              <a:rPr lang="en-US" smtClean="0"/>
              <a:t>3/2/2023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21318288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AF3D779-F657-45D0-BDD1-C6576C4707CD}" type="datetime1">
              <a:rPr lang="en-US" smtClean="0"/>
              <a:t>3/2/2023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3660400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4117F79-B645-46FD-AF3B-40CEF92B2DB8}" type="datetime1">
              <a:rPr lang="en-US" smtClean="0"/>
              <a:t>3/2/2023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483949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C656E5-A100-4ECC-AD34-2D0E3C84D186}" type="datetime1">
              <a:rPr lang="en-US" smtClean="0"/>
              <a:t>3/2/2023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30122480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
        <p:nvSpPr>
          <p:cNvPr id="12" name="Title 1">
            <a:extLst>
              <a:ext uri="{FF2B5EF4-FFF2-40B4-BE49-F238E27FC236}">
                <a16:creationId xmlns:a16="http://schemas.microsoft.com/office/drawing/2014/main" id="{4B54292E-A774-4649-AC4F-D20D22B67DD9}"/>
              </a:ext>
            </a:extLst>
          </p:cNvPr>
          <p:cNvSpPr>
            <a:spLocks noGrp="1"/>
          </p:cNvSpPr>
          <p:nvPr>
            <p:ph type="title"/>
          </p:nvPr>
        </p:nvSpPr>
        <p:spPr>
          <a:xfrm>
            <a:off x="628650" y="324487"/>
            <a:ext cx="7886700" cy="438912"/>
          </a:xfrm>
        </p:spPr>
        <p:txBody>
          <a:bodyPr lIns="0" tIns="0" rIns="0" bIns="0">
            <a:noAutofit/>
          </a:bodyPr>
          <a:lstStyle/>
          <a:p>
            <a:r>
              <a:rPr lang="en-US" sz="2400" b="1" dirty="0">
                <a:solidFill>
                  <a:srgbClr val="333333"/>
                </a:solidFill>
              </a:rPr>
              <a:t>Who We Are</a:t>
            </a:r>
          </a:p>
        </p:txBody>
      </p:sp>
      <p:sp>
        <p:nvSpPr>
          <p:cNvPr id="13" name="Content Placeholder 2">
            <a:extLst>
              <a:ext uri="{FF2B5EF4-FFF2-40B4-BE49-F238E27FC236}">
                <a16:creationId xmlns:a16="http://schemas.microsoft.com/office/drawing/2014/main" id="{7B4FAAC9-2E74-454F-958E-0888FAE17E70}"/>
              </a:ext>
            </a:extLst>
          </p:cNvPr>
          <p:cNvSpPr>
            <a:spLocks noGrp="1"/>
          </p:cNvSpPr>
          <p:nvPr>
            <p:ph idx="1"/>
          </p:nvPr>
        </p:nvSpPr>
        <p:spPr>
          <a:xfrm>
            <a:off x="2072640" y="1635760"/>
            <a:ext cx="6442710" cy="4541203"/>
          </a:xfrm>
        </p:spPr>
        <p:txBody>
          <a:bodyPr lIns="0" tIns="0" rIns="0" bIns="0">
            <a:noAutofit/>
          </a:bodyPr>
          <a:lstStyle/>
          <a:p>
            <a:pPr marL="0" indent="0">
              <a:buNone/>
            </a:pPr>
            <a:r>
              <a:rPr lang="en-US" sz="1800" i="1" dirty="0"/>
              <a:t>Public Opinion Strategies is a national public opinion research company.  </a:t>
            </a:r>
            <a:endParaRPr lang="en-US" sz="1800" dirty="0"/>
          </a:p>
          <a:p>
            <a:pPr marL="0" indent="0">
              <a:buNone/>
            </a:pPr>
            <a:r>
              <a:rPr lang="en-US" sz="1400" dirty="0"/>
              <a:t>As our roots are in political campaign management, our research is focused on producing information that compels decisions – and then results.  Here’s who we are not: a passive participant that simply produces numbers.</a:t>
            </a:r>
          </a:p>
          <a:p>
            <a:pPr>
              <a:buClr>
                <a:srgbClr val="DB3024"/>
              </a:buClr>
            </a:pPr>
            <a:r>
              <a:rPr lang="en-US" sz="2000" b="1" dirty="0">
                <a:solidFill>
                  <a:srgbClr val="DB3024"/>
                </a:solidFill>
              </a:rPr>
              <a:t>We are strategic partners.  </a:t>
            </a:r>
            <a:endParaRPr lang="en-US" sz="2000" dirty="0">
              <a:solidFill>
                <a:srgbClr val="DB3024"/>
              </a:solidFill>
            </a:endParaRPr>
          </a:p>
          <a:p>
            <a:pPr>
              <a:buClr>
                <a:srgbClr val="DB3024"/>
              </a:buClr>
            </a:pPr>
            <a:r>
              <a:rPr lang="en-US" sz="2000" b="1" dirty="0">
                <a:solidFill>
                  <a:srgbClr val="DB3024"/>
                </a:solidFill>
              </a:rPr>
              <a:t>We use data to make informed decisions.  </a:t>
            </a:r>
            <a:endParaRPr lang="en-US" sz="2000" dirty="0">
              <a:solidFill>
                <a:srgbClr val="DB3024"/>
              </a:solidFill>
            </a:endParaRPr>
          </a:p>
          <a:p>
            <a:pPr>
              <a:buClr>
                <a:srgbClr val="DB3024"/>
              </a:buClr>
            </a:pPr>
            <a:r>
              <a:rPr lang="en-US" sz="2000" b="1" dirty="0">
                <a:solidFill>
                  <a:srgbClr val="DB3024"/>
                </a:solidFill>
              </a:rPr>
              <a:t>And we don’t hesitate to have an opinion, make a decision, and then live or die by the results.</a:t>
            </a:r>
            <a:endParaRPr lang="en-US" sz="2000" dirty="0">
              <a:solidFill>
                <a:srgbClr val="DB3024"/>
              </a:solidFill>
            </a:endParaRPr>
          </a:p>
          <a:p>
            <a:pPr marL="0" indent="0">
              <a:buNone/>
            </a:pPr>
            <a:endParaRPr lang="en-US" sz="1400" dirty="0">
              <a:solidFill>
                <a:srgbClr val="333333"/>
              </a:solidFill>
            </a:endParaRPr>
          </a:p>
        </p:txBody>
      </p:sp>
    </p:spTree>
    <p:extLst>
      <p:ext uri="{BB962C8B-B14F-4D97-AF65-F5344CB8AC3E}">
        <p14:creationId xmlns:p14="http://schemas.microsoft.com/office/powerpoint/2010/main" val="269830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3/2/2023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2938939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FFB0E8A-4479-4102-8856-EF85523E5AE0}" type="datetime1">
              <a:rPr lang="en-US" smtClean="0"/>
              <a:t>3/2/2023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2367959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8FAA3C1-E0D3-4B12-8C96-7EC601AA609F}" type="datetime1">
              <a:rPr lang="en-US" smtClean="0"/>
              <a:t>3/2/2023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0303957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3D9CEF3-DDFE-41EB-BCF4-E8F46CFF5BB1}" type="datetime1">
              <a:rPr lang="en-US" smtClean="0"/>
              <a:t>3/2/2023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34380081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4B96210-E371-4E9C-92F5-141CE9D797E2}" type="datetime1">
              <a:rPr lang="en-US" smtClean="0"/>
              <a:t>3/2/2023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25626318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FC8BEF7-C83A-4C1E-BA82-803611E7A80D}" type="datetime1">
              <a:rPr lang="en-US" smtClean="0"/>
              <a:t>3/2/2023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12399017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CCE2AEE-460B-437F-83C6-133AE31570B4}" type="datetime1">
              <a:rPr lang="en-US" smtClean="0"/>
              <a:t>3/2/2023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31987498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CED9539-3045-4A7E-818A-FA78C65E0A95}" type="datetime1">
              <a:rPr lang="en-US" smtClean="0"/>
              <a:t>3/2/2023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40813576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AF3D779-F657-45D0-BDD1-C6576C4707CD}" type="datetime1">
              <a:rPr lang="en-US" smtClean="0"/>
              <a:t>3/2/2023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8409106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4117F79-B645-46FD-AF3B-40CEF92B2DB8}" type="datetime1">
              <a:rPr lang="en-US" smtClean="0"/>
              <a:t>3/2/2023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3535895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98B673F1-EA8F-4CAB-A46E-05CEF2FBDC0F}" type="datetime1">
              <a:rPr lang="en-US" smtClean="0"/>
              <a:t>3/2/2023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112799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3/2/2023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314295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3/2/2023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39052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3/2/2023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979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3/2/2023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dirty="0"/>
          </a:p>
        </p:txBody>
      </p:sp>
    </p:spTree>
    <p:extLst>
      <p:ext uri="{BB962C8B-B14F-4D97-AF65-F5344CB8AC3E}">
        <p14:creationId xmlns:p14="http://schemas.microsoft.com/office/powerpoint/2010/main" val="403167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C3F17-1C56-C642-AC24-7D4113A27CB1}" type="datetimeFigureOut">
              <a:rPr lang="en-US" smtClean="0"/>
              <a:t>3/2/2023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01ECB-9F79-DF4C-A9E9-6BFA7BE47661}" type="slidenum">
              <a:rPr lang="en-US" smtClean="0"/>
              <a:t>‹#›</a:t>
            </a:fld>
            <a:endParaRPr lang="en-US" dirty="0"/>
          </a:p>
        </p:txBody>
      </p:sp>
      <p:sp>
        <p:nvSpPr>
          <p:cNvPr id="7" name="Rectangle 6">
            <a:extLst>
              <a:ext uri="{FF2B5EF4-FFF2-40B4-BE49-F238E27FC236}">
                <a16:creationId xmlns:a16="http://schemas.microsoft.com/office/drawing/2014/main" id="{7D682C56-2AA4-6A45-9C9C-F696A2A89B73}"/>
              </a:ext>
            </a:extLst>
          </p:cNvPr>
          <p:cNvSpPr/>
          <p:nvPr userDrawn="1"/>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94402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fld id="{47C98E15-CE95-4D7B-9861-719B8E81FBF8}" type="datetimeFigureOut">
              <a:rPr lang="en-US" smtClean="0"/>
              <a:pPr/>
              <a:t>3/2/2023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ABF09380-07AB-45E5-91C0-19E6DE7A3FCA}" type="slidenum">
              <a:rPr lang="en-US" smtClean="0"/>
              <a:pPr/>
              <a:t>‹#›</a:t>
            </a:fld>
            <a:endParaRPr lang="en-US"/>
          </a:p>
        </p:txBody>
      </p:sp>
    </p:spTree>
    <p:extLst>
      <p:ext uri="{BB962C8B-B14F-4D97-AF65-F5344CB8AC3E}">
        <p14:creationId xmlns:p14="http://schemas.microsoft.com/office/powerpoint/2010/main" val="30747419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4A824-77EE-4937-90A6-77C265305C83}" type="datetime1">
              <a:rPr lang="en-US" smtClean="0"/>
              <a:t>3/2/2023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01ECB-9F79-DF4C-A9E9-6BFA7BE47661}" type="slidenum">
              <a:rPr lang="en-US" smtClean="0"/>
              <a:t>‹#›</a:t>
            </a:fld>
            <a:endParaRPr lang="en-US" dirty="0"/>
          </a:p>
        </p:txBody>
      </p:sp>
      <p:sp>
        <p:nvSpPr>
          <p:cNvPr id="7" name="Rectangle 6">
            <a:extLst>
              <a:ext uri="{FF2B5EF4-FFF2-40B4-BE49-F238E27FC236}">
                <a16:creationId xmlns:a16="http://schemas.microsoft.com/office/drawing/2014/main" id="{7D682C56-2AA4-6A45-9C9C-F696A2A89B73}"/>
              </a:ext>
            </a:extLst>
          </p:cNvPr>
          <p:cNvSpPr/>
          <p:nvPr userDrawn="1"/>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68131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4A824-77EE-4937-90A6-77C265305C83}" type="datetime1">
              <a:rPr lang="en-US" smtClean="0"/>
              <a:t>3/2/2023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01ECB-9F79-DF4C-A9E9-6BFA7BE47661}" type="slidenum">
              <a:rPr lang="en-US" smtClean="0"/>
              <a:t>‹#›</a:t>
            </a:fld>
            <a:endParaRPr lang="en-US" dirty="0"/>
          </a:p>
        </p:txBody>
      </p:sp>
      <p:sp>
        <p:nvSpPr>
          <p:cNvPr id="7" name="Rectangle 6">
            <a:extLst>
              <a:ext uri="{FF2B5EF4-FFF2-40B4-BE49-F238E27FC236}">
                <a16:creationId xmlns:a16="http://schemas.microsoft.com/office/drawing/2014/main" id="{7D682C56-2AA4-6A45-9C9C-F696A2A89B73}"/>
              </a:ext>
            </a:extLst>
          </p:cNvPr>
          <p:cNvSpPr/>
          <p:nvPr userDrawn="1"/>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515793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4A824-77EE-4937-90A6-77C265305C83}" type="datetime1">
              <a:rPr lang="en-US" smtClean="0"/>
              <a:t>3/2/2023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01ECB-9F79-DF4C-A9E9-6BFA7BE47661}" type="slidenum">
              <a:rPr lang="en-US" smtClean="0"/>
              <a:t>‹#›</a:t>
            </a:fld>
            <a:endParaRPr lang="en-US" dirty="0"/>
          </a:p>
        </p:txBody>
      </p:sp>
      <p:sp>
        <p:nvSpPr>
          <p:cNvPr id="7" name="Rectangle 6">
            <a:extLst>
              <a:ext uri="{FF2B5EF4-FFF2-40B4-BE49-F238E27FC236}">
                <a16:creationId xmlns:a16="http://schemas.microsoft.com/office/drawing/2014/main" id="{7D682C56-2AA4-6A45-9C9C-F696A2A89B73}"/>
              </a:ext>
            </a:extLst>
          </p:cNvPr>
          <p:cNvSpPr/>
          <p:nvPr userDrawn="1"/>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626306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jpg"/><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image" Target="../media/image9.jpg"/><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jpg"/><Relationship Id="rId4" Type="http://schemas.openxmlformats.org/officeDocument/2006/relationships/chart" Target="../charts/char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chart" Target="../charts/chart14.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jp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jpg"/><Relationship Id="rId4" Type="http://schemas.openxmlformats.org/officeDocument/2006/relationships/chart" Target="../charts/char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jp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18.xml"/><Relationship Id="rId4" Type="http://schemas.openxmlformats.org/officeDocument/2006/relationships/chart" Target="../charts/chart1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9.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19.xml"/><Relationship Id="rId4" Type="http://schemas.openxmlformats.org/officeDocument/2006/relationships/image" Target="../media/image9.jp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20.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38.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image" Target="../media/image8.png"/><Relationship Id="rId5" Type="http://schemas.openxmlformats.org/officeDocument/2006/relationships/image" Target="../media/image9.jpg"/><Relationship Id="rId4" Type="http://schemas.openxmlformats.org/officeDocument/2006/relationships/chart" Target="../charts/chart21.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hyperlink" Target="mailto:neil@pos.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4B9167-106A-267E-D7BA-FFBAD624C477}"/>
              </a:ext>
            </a:extLst>
          </p:cNvPr>
          <p:cNvPicPr>
            <a:picLocks noChangeAspect="1"/>
          </p:cNvPicPr>
          <p:nvPr/>
        </p:nvPicPr>
        <p:blipFill>
          <a:blip r:embed="rId2"/>
          <a:stretch>
            <a:fillRect/>
          </a:stretch>
        </p:blipFill>
        <p:spPr>
          <a:xfrm>
            <a:off x="296500" y="1360968"/>
            <a:ext cx="8551000" cy="4778030"/>
          </a:xfrm>
          <a:prstGeom prst="rect">
            <a:avLst/>
          </a:prstGeom>
        </p:spPr>
      </p:pic>
    </p:spTree>
    <p:extLst>
      <p:ext uri="{BB962C8B-B14F-4D97-AF65-F5344CB8AC3E}">
        <p14:creationId xmlns:p14="http://schemas.microsoft.com/office/powerpoint/2010/main" val="381985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 is early childhood education? | UMass Global">
            <a:extLst>
              <a:ext uri="{FF2B5EF4-FFF2-40B4-BE49-F238E27FC236}">
                <a16:creationId xmlns:a16="http://schemas.microsoft.com/office/drawing/2014/main" id="{2B49E648-0FA7-9FC1-5979-AFCB19839499}"/>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821"/>
          <a:stretch/>
        </p:blipFill>
        <p:spPr bwMode="auto">
          <a:xfrm>
            <a:off x="0" y="28062"/>
            <a:ext cx="9144000" cy="542643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28D6982-06C8-40AD-B576-9AAFAD99D438}"/>
              </a:ext>
            </a:extLst>
          </p:cNvPr>
          <p:cNvSpPr/>
          <p:nvPr/>
        </p:nvSpPr>
        <p:spPr>
          <a:xfrm>
            <a:off x="0" y="5406119"/>
            <a:ext cx="9144000" cy="1451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DC6F50-BB2E-4041-BB7A-9382A4366FE4}"/>
              </a:ext>
            </a:extLst>
          </p:cNvPr>
          <p:cNvSpPr>
            <a:spLocks noGrp="1"/>
          </p:cNvSpPr>
          <p:nvPr>
            <p:ph type="ctrTitle" idx="4294967295"/>
          </p:nvPr>
        </p:nvSpPr>
        <p:spPr>
          <a:xfrm>
            <a:off x="230505" y="5897157"/>
            <a:ext cx="8132276" cy="1921686"/>
          </a:xfrm>
          <a:prstGeom prst="rect">
            <a:avLst/>
          </a:prstGeom>
        </p:spPr>
        <p:txBody>
          <a:bodyPr vert="horz" lIns="0" tIns="0" rIns="0" bIns="0" anchor="t">
            <a:noAutofit/>
          </a:bodyPr>
          <a:lstStyle/>
          <a:p>
            <a:r>
              <a:rPr lang="en-US" sz="4800" b="1" dirty="0">
                <a:solidFill>
                  <a:schemeClr val="bg1"/>
                </a:solidFill>
              </a:rPr>
              <a:t>Key Findings</a:t>
            </a: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food, drawing&#10;&#10;Description automatically generated">
            <a:extLst>
              <a:ext uri="{FF2B5EF4-FFF2-40B4-BE49-F238E27FC236}">
                <a16:creationId xmlns:a16="http://schemas.microsoft.com/office/drawing/2014/main" id="{E639A896-4F4F-4FF8-92E9-D900C06BAAE9}"/>
              </a:ext>
            </a:extLst>
          </p:cNvPr>
          <p:cNvPicPr>
            <a:picLocks noChangeAspect="1"/>
          </p:cNvPicPr>
          <p:nvPr/>
        </p:nvPicPr>
        <p:blipFill rotWithShape="1">
          <a:blip r:embed="rId3">
            <a:extLst>
              <a:ext uri="{28A0092B-C50C-407E-A947-70E740481C1C}">
                <a14:useLocalDpi xmlns:a14="http://schemas.microsoft.com/office/drawing/2010/main" val="0"/>
              </a:ext>
            </a:extLst>
          </a:blip>
          <a:srcRect b="75958"/>
          <a:stretch/>
        </p:blipFill>
        <p:spPr>
          <a:xfrm rot="16200000">
            <a:off x="3872783" y="197479"/>
            <a:ext cx="9706134" cy="726136"/>
          </a:xfrm>
          <a:prstGeom prst="rect">
            <a:avLst/>
          </a:prstGeom>
        </p:spPr>
      </p:pic>
      <p:grpSp>
        <p:nvGrpSpPr>
          <p:cNvPr id="3" name="Group 2">
            <a:extLst>
              <a:ext uri="{FF2B5EF4-FFF2-40B4-BE49-F238E27FC236}">
                <a16:creationId xmlns:a16="http://schemas.microsoft.com/office/drawing/2014/main" id="{6F15F5B5-4288-2BDF-7E46-7FEBA4B6A9D2}"/>
              </a:ext>
            </a:extLst>
          </p:cNvPr>
          <p:cNvGrpSpPr/>
          <p:nvPr/>
        </p:nvGrpSpPr>
        <p:grpSpPr>
          <a:xfrm>
            <a:off x="55081" y="93854"/>
            <a:ext cx="3481705" cy="1247775"/>
            <a:chOff x="5607213" y="39189"/>
            <a:chExt cx="3481705" cy="1247775"/>
          </a:xfrm>
        </p:grpSpPr>
        <p:sp>
          <p:nvSpPr>
            <p:cNvPr id="6" name="Rectangle 5">
              <a:extLst>
                <a:ext uri="{FF2B5EF4-FFF2-40B4-BE49-F238E27FC236}">
                  <a16:creationId xmlns:a16="http://schemas.microsoft.com/office/drawing/2014/main" id="{C2E202DA-BD25-E381-C369-854B9CB99F6B}"/>
                </a:ext>
              </a:extLst>
            </p:cNvPr>
            <p:cNvSpPr/>
            <p:nvPr/>
          </p:nvSpPr>
          <p:spPr>
            <a:xfrm>
              <a:off x="5720640" y="168662"/>
              <a:ext cx="3254851"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C6356E6-1632-D2CD-8098-E2E575644DC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7213" y="39189"/>
              <a:ext cx="3481705" cy="1247775"/>
            </a:xfrm>
            <a:prstGeom prst="rect">
              <a:avLst/>
            </a:prstGeom>
            <a:noFill/>
            <a:ln>
              <a:noFill/>
            </a:ln>
          </p:spPr>
        </p:pic>
      </p:grpSp>
    </p:spTree>
    <p:extLst>
      <p:ext uri="{BB962C8B-B14F-4D97-AF65-F5344CB8AC3E}">
        <p14:creationId xmlns:p14="http://schemas.microsoft.com/office/powerpoint/2010/main" val="73467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KEY FINDINGS</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353058" y="1376043"/>
            <a:ext cx="8437885" cy="3454626"/>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1200"/>
              </a:spcAft>
              <a:buClr>
                <a:srgbClr val="C0504D"/>
              </a:buClr>
              <a:buSzPct val="100000"/>
              <a:buFont typeface="+mj-lt"/>
              <a:buAutoNum type="arabicPeriod"/>
              <a:tabLst/>
              <a:defRPr/>
            </a:pPr>
            <a:r>
              <a:rPr kumimoji="0" lang="en-US" sz="2500" i="0" u="none" strike="noStrike" kern="1200" cap="none" spc="0" normalizeH="0" baseline="0" noProof="0" dirty="0">
                <a:ln>
                  <a:noFill/>
                </a:ln>
                <a:solidFill>
                  <a:srgbClr val="333333"/>
                </a:solidFill>
                <a:effectLst/>
                <a:uLnTx/>
                <a:uFillTx/>
                <a:latin typeface="Calibri" panose="020F0502020204030204"/>
                <a:ea typeface="+mn-ea"/>
                <a:cs typeface="+mn-cs"/>
              </a:rPr>
              <a:t>While economic issues dominate Ohio voters’ concerns, early childhood education/child care are strong secondary issues on voters’ minds. </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E6E51F33-88A4-43D4-91D3-3BBC85164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6684" y="6441446"/>
            <a:ext cx="1313336" cy="284498"/>
          </a:xfrm>
          <a:prstGeom prst="rect">
            <a:avLst/>
          </a:prstGeom>
        </p:spPr>
      </p:pic>
      <p:pic>
        <p:nvPicPr>
          <p:cNvPr id="3" name="Picture 2">
            <a:extLst>
              <a:ext uri="{FF2B5EF4-FFF2-40B4-BE49-F238E27FC236}">
                <a16:creationId xmlns:a16="http://schemas.microsoft.com/office/drawing/2014/main" id="{F43120AA-9AA2-E935-8A8D-73B603630B4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3351244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KEY FINDINGS</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353058" y="1376043"/>
            <a:ext cx="8437885" cy="3454626"/>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1200"/>
              </a:spcAft>
              <a:buClr>
                <a:srgbClr val="C0504D"/>
              </a:buClr>
              <a:buSzPct val="100000"/>
              <a:buFont typeface="+mj-lt"/>
              <a:buAutoNum type="arabicPeriod" startAt="2"/>
              <a:tabLst/>
              <a:defRPr/>
            </a:pPr>
            <a:r>
              <a:rPr kumimoji="0" lang="en-US" sz="2500" i="0" u="none" strike="noStrike" kern="1200" cap="none" spc="0" normalizeH="0" baseline="0" noProof="0" dirty="0">
                <a:ln>
                  <a:noFill/>
                </a:ln>
                <a:solidFill>
                  <a:srgbClr val="333333"/>
                </a:solidFill>
                <a:effectLst/>
                <a:uLnTx/>
                <a:uFillTx/>
                <a:latin typeface="Calibri" panose="020F0502020204030204"/>
                <a:ea typeface="+mn-ea"/>
                <a:cs typeface="+mn-cs"/>
              </a:rPr>
              <a:t>Ohioans, especially parents, are clearly feeling the impact of the economic slowdown.  A significant chunk of voters rate their own financial situation negatively and many have had problems paying their rent/mortgage and credit card bills over the last few months.</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E6E51F33-88A4-43D4-91D3-3BBC85164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6684" y="6441446"/>
            <a:ext cx="1313336" cy="284498"/>
          </a:xfrm>
          <a:prstGeom prst="rect">
            <a:avLst/>
          </a:prstGeom>
        </p:spPr>
      </p:pic>
      <p:pic>
        <p:nvPicPr>
          <p:cNvPr id="3" name="Picture 2">
            <a:extLst>
              <a:ext uri="{FF2B5EF4-FFF2-40B4-BE49-F238E27FC236}">
                <a16:creationId xmlns:a16="http://schemas.microsoft.com/office/drawing/2014/main" id="{FA7F544F-9784-B7B2-510D-18CAE3C441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3016919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KEY FINDINGS</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353058" y="1376043"/>
            <a:ext cx="8437885" cy="3454626"/>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1200"/>
              </a:spcAft>
              <a:buClr>
                <a:srgbClr val="C0504D"/>
              </a:buClr>
              <a:buSzPct val="100000"/>
              <a:buFont typeface="+mj-lt"/>
              <a:buAutoNum type="arabicPeriod" startAt="3"/>
              <a:tabLst/>
              <a:defRPr/>
            </a:pPr>
            <a:r>
              <a:rPr kumimoji="0" lang="en-US" sz="2500" i="0" u="none" strike="noStrike" kern="1200" cap="none" spc="0" normalizeH="0" baseline="0" noProof="0" dirty="0">
                <a:ln>
                  <a:noFill/>
                </a:ln>
                <a:solidFill>
                  <a:srgbClr val="333333"/>
                </a:solidFill>
                <a:effectLst/>
                <a:uLnTx/>
                <a:uFillTx/>
                <a:latin typeface="Calibri" panose="020F0502020204030204"/>
                <a:ea typeface="+mn-ea"/>
                <a:cs typeface="+mn-cs"/>
              </a:rPr>
              <a:t>For parents, child care is difficult to access and afford.  A majority of parents in the state believe that child care is difficult to find in the state and an overwhelmingly large percentage of all Ohioans (more than 80%) believe that child care is expensive.  Further, parents believe that the pandemic has made it harder to both access and afford child care.  </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E6E51F33-88A4-43D4-91D3-3BBC85164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6684" y="6441446"/>
            <a:ext cx="1313336" cy="284498"/>
          </a:xfrm>
          <a:prstGeom prst="rect">
            <a:avLst/>
          </a:prstGeom>
        </p:spPr>
      </p:pic>
      <p:pic>
        <p:nvPicPr>
          <p:cNvPr id="3" name="Picture 2">
            <a:extLst>
              <a:ext uri="{FF2B5EF4-FFF2-40B4-BE49-F238E27FC236}">
                <a16:creationId xmlns:a16="http://schemas.microsoft.com/office/drawing/2014/main" id="{8345C4D4-2778-E674-1FF3-7999419311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3983299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KEY FINDINGS</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353059" y="1384920"/>
            <a:ext cx="8249404" cy="3445749"/>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1200"/>
              </a:spcAft>
              <a:buClr>
                <a:srgbClr val="C0504D"/>
              </a:buClr>
              <a:buSzPct val="100000"/>
              <a:buFont typeface="+mj-lt"/>
              <a:buAutoNum type="arabicPeriod" startAt="4"/>
              <a:tabLst/>
              <a:defRPr/>
            </a:pPr>
            <a:r>
              <a:rPr kumimoji="0" lang="en-US" sz="2500" i="0" u="none" strike="noStrike" kern="1200" cap="none" spc="0" normalizeH="0" baseline="0" noProof="0" dirty="0">
                <a:ln>
                  <a:noFill/>
                </a:ln>
                <a:solidFill>
                  <a:srgbClr val="333333"/>
                </a:solidFill>
                <a:effectLst/>
                <a:uLnTx/>
                <a:uFillTx/>
                <a:latin typeface="Calibri" panose="020F0502020204030204"/>
                <a:ea typeface="+mn-ea"/>
                <a:cs typeface="+mn-cs"/>
              </a:rPr>
              <a:t>Working parents leave no doubt they are having a difficult time balancing child care and work.  Nearly 40% say they have had to miss work, leave early or lose focus because of challenges with child care, with one third of working parents saying they have lost more than five days of work in the past two years because of a lack of child care. </a:t>
            </a:r>
            <a:endParaRPr lang="en-US" sz="2500" dirty="0">
              <a:solidFill>
                <a:srgbClr val="333333"/>
              </a:solidFill>
              <a:latin typeface="Calibri" panose="020F0502020204030204"/>
            </a:endParaRPr>
          </a:p>
          <a:p>
            <a:pPr marL="457200" lvl="1" indent="0">
              <a:lnSpc>
                <a:spcPct val="100000"/>
              </a:lnSpc>
              <a:spcBef>
                <a:spcPts val="0"/>
              </a:spcBef>
              <a:spcAft>
                <a:spcPts val="1200"/>
              </a:spcAft>
              <a:buClr>
                <a:srgbClr val="C0504D"/>
              </a:buClr>
              <a:buSzPct val="100000"/>
              <a:buNone/>
              <a:defRPr/>
            </a:pPr>
            <a:r>
              <a:rPr kumimoji="0" lang="en-US" sz="2500" i="0" u="none" strike="noStrike" kern="1200" cap="none" spc="0" normalizeH="0" baseline="0" noProof="0" dirty="0">
                <a:ln>
                  <a:noFill/>
                </a:ln>
                <a:solidFill>
                  <a:srgbClr val="333333"/>
                </a:solidFill>
                <a:effectLst/>
                <a:uLnTx/>
                <a:uFillTx/>
                <a:latin typeface="Calibri" panose="020F0502020204030204"/>
                <a:ea typeface="+mn-ea"/>
                <a:cs typeface="+mn-cs"/>
              </a:rPr>
              <a:t>And, among all Ohio working parents, 4-in-10 </a:t>
            </a:r>
            <a:r>
              <a:rPr lang="en-US" sz="2500" dirty="0">
                <a:solidFill>
                  <a:srgbClr val="333333"/>
                </a:solidFill>
                <a:latin typeface="Calibri" panose="020F0502020204030204"/>
              </a:rPr>
              <a:t>have cut back their work hours to care for their children.  </a:t>
            </a:r>
            <a:r>
              <a:rPr kumimoji="0" lang="en-US" sz="2500" b="1" i="1" u="none" strike="noStrike" kern="1200" cap="none" spc="0" normalizeH="0" baseline="0" noProof="0" dirty="0">
                <a:ln>
                  <a:noFill/>
                </a:ln>
                <a:solidFill>
                  <a:srgbClr val="333333"/>
                </a:solidFill>
                <a:effectLst/>
                <a:uLnTx/>
                <a:uFillTx/>
                <a:latin typeface="Calibri" panose="020F0502020204030204"/>
                <a:ea typeface="+mn-ea"/>
                <a:cs typeface="+mn-cs"/>
              </a:rPr>
              <a:t>Putting this into real numbers using Census data, this means over 800,000 working parents have cut back their work hours.</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E6E51F33-88A4-43D4-91D3-3BBC85164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6684" y="6441446"/>
            <a:ext cx="1313336" cy="284498"/>
          </a:xfrm>
          <a:prstGeom prst="rect">
            <a:avLst/>
          </a:prstGeom>
        </p:spPr>
      </p:pic>
      <p:pic>
        <p:nvPicPr>
          <p:cNvPr id="3" name="Picture 2">
            <a:extLst>
              <a:ext uri="{FF2B5EF4-FFF2-40B4-BE49-F238E27FC236}">
                <a16:creationId xmlns:a16="http://schemas.microsoft.com/office/drawing/2014/main" id="{49788B70-34DE-D09B-C04F-751823BBEA7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3650061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KEY FINDINGS</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353059" y="1384920"/>
            <a:ext cx="8249404" cy="3445749"/>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1200"/>
              </a:spcAft>
              <a:buClr>
                <a:srgbClr val="C0504D"/>
              </a:buClr>
              <a:buSzPct val="100000"/>
              <a:buFont typeface="+mj-lt"/>
              <a:buAutoNum type="arabicPeriod" startAt="5"/>
              <a:tabLst/>
              <a:defRPr/>
            </a:pPr>
            <a:r>
              <a:rPr kumimoji="0" lang="en-US" sz="2500" i="0" u="none" strike="noStrike" kern="1200" cap="none" spc="0" normalizeH="0" baseline="0" noProof="0" dirty="0">
                <a:ln>
                  <a:noFill/>
                </a:ln>
                <a:solidFill>
                  <a:srgbClr val="333333"/>
                </a:solidFill>
                <a:effectLst/>
                <a:uLnTx/>
                <a:uFillTx/>
                <a:latin typeface="Calibri" panose="020F0502020204030204"/>
                <a:ea typeface="+mn-ea"/>
                <a:cs typeface="+mn-cs"/>
              </a:rPr>
              <a:t>Ohioans point to the lack of staffing at child care facilities as a problem, with more than two-thirds saying that local child care facilities in their area are having “serious staffing shortages.”  Further, a majority of parents say they or someone they know are on the waitlist for child care, and 40% have been on it for longer than six months.</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E6E51F33-88A4-43D4-91D3-3BBC85164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6684" y="6441446"/>
            <a:ext cx="1313336" cy="284498"/>
          </a:xfrm>
          <a:prstGeom prst="rect">
            <a:avLst/>
          </a:prstGeom>
        </p:spPr>
      </p:pic>
      <p:pic>
        <p:nvPicPr>
          <p:cNvPr id="3" name="Picture 2">
            <a:extLst>
              <a:ext uri="{FF2B5EF4-FFF2-40B4-BE49-F238E27FC236}">
                <a16:creationId xmlns:a16="http://schemas.microsoft.com/office/drawing/2014/main" id="{D2F83EE3-B88A-D213-9041-6F7A4CA1AF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3106380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KEY FINDINGS</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398471" y="1384920"/>
            <a:ext cx="8347059" cy="3377292"/>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1200"/>
              </a:spcAft>
              <a:buClr>
                <a:srgbClr val="C0504D"/>
              </a:buClr>
              <a:buSzPct val="100000"/>
              <a:buFont typeface="+mj-lt"/>
              <a:buAutoNum type="arabicPeriod" startAt="6"/>
              <a:tabLst/>
              <a:defRPr/>
            </a:pPr>
            <a:r>
              <a:rPr kumimoji="0" lang="en-US" sz="2500" i="0" u="none" strike="noStrike" kern="1200" cap="none" spc="0" normalizeH="0" baseline="0" noProof="0" dirty="0">
                <a:ln>
                  <a:noFill/>
                </a:ln>
                <a:solidFill>
                  <a:srgbClr val="333333"/>
                </a:solidFill>
                <a:effectLst/>
                <a:uLnTx/>
                <a:uFillTx/>
                <a:latin typeface="Calibri" panose="020F0502020204030204"/>
                <a:ea typeface="+mn-ea"/>
                <a:cs typeface="+mn-cs"/>
              </a:rPr>
              <a:t>The linkage between child care and the state’s economy is undeniable – when parents without child care are asked what would they be able to do if they had it, the response was “work more” and “get a job,” while those parents with child care responded “work more” when asked what child care allows them to do.  Clearly, parents believe that child care allows them to work more and provide for their families.</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E6E51F33-88A4-43D4-91D3-3BBC85164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6684" y="6441446"/>
            <a:ext cx="1313336" cy="284498"/>
          </a:xfrm>
          <a:prstGeom prst="rect">
            <a:avLst/>
          </a:prstGeom>
        </p:spPr>
      </p:pic>
      <p:pic>
        <p:nvPicPr>
          <p:cNvPr id="3" name="Picture 2">
            <a:extLst>
              <a:ext uri="{FF2B5EF4-FFF2-40B4-BE49-F238E27FC236}">
                <a16:creationId xmlns:a16="http://schemas.microsoft.com/office/drawing/2014/main" id="{C0930AC6-16C9-A015-11E8-4B2B0253D0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3553857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KEY FINDINGS</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398471" y="1384920"/>
            <a:ext cx="8347059" cy="3377292"/>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1200"/>
              </a:spcAft>
              <a:buClr>
                <a:srgbClr val="C0504D"/>
              </a:buClr>
              <a:buSzPct val="100000"/>
              <a:buFont typeface="+mj-lt"/>
              <a:buAutoNum type="arabicPeriod" startAt="7"/>
              <a:tabLst/>
              <a:defRPr/>
            </a:pPr>
            <a:r>
              <a:rPr kumimoji="0" lang="en-US" sz="2500" i="0" u="none" strike="noStrike" kern="1200" cap="none" spc="0" normalizeH="0" baseline="0" noProof="0" dirty="0">
                <a:ln>
                  <a:noFill/>
                </a:ln>
                <a:solidFill>
                  <a:srgbClr val="333333"/>
                </a:solidFill>
                <a:effectLst/>
                <a:uLnTx/>
                <a:uFillTx/>
                <a:latin typeface="Calibri" panose="020F0502020204030204"/>
                <a:ea typeface="+mn-ea"/>
                <a:cs typeface="+mn-cs"/>
              </a:rPr>
              <a:t>Against this backdrop, there is deep and broad support for increasing funding in the state for child care – fully 80% of registered voters and 87% of parents favor it.  Reinforcing that economic tie to child care, </a:t>
            </a:r>
            <a:r>
              <a:rPr kumimoji="0" lang="en-US" sz="2500" b="1" i="1" strike="noStrike" kern="1200" cap="none" spc="0" normalizeH="0" baseline="0" noProof="0" dirty="0">
                <a:ln>
                  <a:noFill/>
                </a:ln>
                <a:solidFill>
                  <a:srgbClr val="333333"/>
                </a:solidFill>
                <a:effectLst/>
                <a:uLnTx/>
                <a:uFillTx/>
                <a:latin typeface="Calibri" panose="020F0502020204030204"/>
                <a:ea typeface="+mn-ea"/>
                <a:cs typeface="+mn-cs"/>
              </a:rPr>
              <a:t>fully two-thirds of Ohio moms say they would go back to work if they had access to high-quality and affordable childcare.</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E6E51F33-88A4-43D4-91D3-3BBC85164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6684" y="6441446"/>
            <a:ext cx="1313336" cy="284498"/>
          </a:xfrm>
          <a:prstGeom prst="rect">
            <a:avLst/>
          </a:prstGeom>
        </p:spPr>
      </p:pic>
      <p:pic>
        <p:nvPicPr>
          <p:cNvPr id="3" name="Picture 2">
            <a:extLst>
              <a:ext uri="{FF2B5EF4-FFF2-40B4-BE49-F238E27FC236}">
                <a16:creationId xmlns:a16="http://schemas.microsoft.com/office/drawing/2014/main" id="{237A1E1A-EBFE-4DA0-0EEF-48862C84107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409325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 is early childhood education? | UMass Global">
            <a:extLst>
              <a:ext uri="{FF2B5EF4-FFF2-40B4-BE49-F238E27FC236}">
                <a16:creationId xmlns:a16="http://schemas.microsoft.com/office/drawing/2014/main" id="{60A9AE91-4402-403E-8103-9154BEB572D7}"/>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821"/>
          <a:stretch/>
        </p:blipFill>
        <p:spPr bwMode="auto">
          <a:xfrm>
            <a:off x="0" y="28062"/>
            <a:ext cx="9144000" cy="542643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28D6982-06C8-40AD-B576-9AAFAD99D438}"/>
              </a:ext>
            </a:extLst>
          </p:cNvPr>
          <p:cNvSpPr/>
          <p:nvPr/>
        </p:nvSpPr>
        <p:spPr>
          <a:xfrm>
            <a:off x="0" y="5406119"/>
            <a:ext cx="9144000" cy="1451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DC6F50-BB2E-4041-BB7A-9382A4366FE4}"/>
              </a:ext>
            </a:extLst>
          </p:cNvPr>
          <p:cNvSpPr>
            <a:spLocks noGrp="1"/>
          </p:cNvSpPr>
          <p:nvPr>
            <p:ph type="ctrTitle" idx="4294967295"/>
          </p:nvPr>
        </p:nvSpPr>
        <p:spPr>
          <a:xfrm>
            <a:off x="230504" y="5498039"/>
            <a:ext cx="8647165" cy="2320804"/>
          </a:xfrm>
          <a:prstGeom prst="rect">
            <a:avLst/>
          </a:prstGeom>
        </p:spPr>
        <p:txBody>
          <a:bodyPr vert="horz" lIns="0" tIns="0" rIns="0" bIns="0" anchor="t">
            <a:noAutofit/>
          </a:bodyPr>
          <a:lstStyle/>
          <a:p>
            <a:r>
              <a:rPr lang="en-US" b="1" dirty="0">
                <a:solidFill>
                  <a:schemeClr val="bg1"/>
                </a:solidFill>
              </a:rPr>
              <a:t>Early childhood education/child care issues are strong second-tier concerns.</a:t>
            </a: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food, drawing&#10;&#10;Description automatically generated">
            <a:extLst>
              <a:ext uri="{FF2B5EF4-FFF2-40B4-BE49-F238E27FC236}">
                <a16:creationId xmlns:a16="http://schemas.microsoft.com/office/drawing/2014/main" id="{E639A896-4F4F-4FF8-92E9-D900C06BAAE9}"/>
              </a:ext>
            </a:extLst>
          </p:cNvPr>
          <p:cNvPicPr>
            <a:picLocks noChangeAspect="1"/>
          </p:cNvPicPr>
          <p:nvPr/>
        </p:nvPicPr>
        <p:blipFill rotWithShape="1">
          <a:blip r:embed="rId3">
            <a:extLst>
              <a:ext uri="{28A0092B-C50C-407E-A947-70E740481C1C}">
                <a14:useLocalDpi xmlns:a14="http://schemas.microsoft.com/office/drawing/2010/main" val="0"/>
              </a:ext>
            </a:extLst>
          </a:blip>
          <a:srcRect b="75958"/>
          <a:stretch/>
        </p:blipFill>
        <p:spPr>
          <a:xfrm rot="16200000">
            <a:off x="3872783" y="197479"/>
            <a:ext cx="9706134" cy="726136"/>
          </a:xfrm>
          <a:prstGeom prst="rect">
            <a:avLst/>
          </a:prstGeom>
        </p:spPr>
      </p:pic>
      <p:sp>
        <p:nvSpPr>
          <p:cNvPr id="3" name="Slide Number Placeholder 5">
            <a:extLst>
              <a:ext uri="{FF2B5EF4-FFF2-40B4-BE49-F238E27FC236}">
                <a16:creationId xmlns:a16="http://schemas.microsoft.com/office/drawing/2014/main" id="{05078810-691F-BB76-B670-F45BB931564D}"/>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B386374D-560F-1C3F-7937-184D71D7150C}"/>
              </a:ext>
            </a:extLst>
          </p:cNvPr>
          <p:cNvGrpSpPr/>
          <p:nvPr/>
        </p:nvGrpSpPr>
        <p:grpSpPr>
          <a:xfrm>
            <a:off x="55081" y="93854"/>
            <a:ext cx="3481705" cy="1247775"/>
            <a:chOff x="5607213" y="39189"/>
            <a:chExt cx="3481705" cy="1247775"/>
          </a:xfrm>
        </p:grpSpPr>
        <p:sp>
          <p:nvSpPr>
            <p:cNvPr id="7" name="Rectangle 6">
              <a:extLst>
                <a:ext uri="{FF2B5EF4-FFF2-40B4-BE49-F238E27FC236}">
                  <a16:creationId xmlns:a16="http://schemas.microsoft.com/office/drawing/2014/main" id="{B4C89925-3A3C-7124-343A-CAE7C2AF56E8}"/>
                </a:ext>
              </a:extLst>
            </p:cNvPr>
            <p:cNvSpPr/>
            <p:nvPr/>
          </p:nvSpPr>
          <p:spPr>
            <a:xfrm>
              <a:off x="5720640" y="168662"/>
              <a:ext cx="3254851"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3913697-D08A-4792-D6D2-0B3398610A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7213" y="39189"/>
              <a:ext cx="3481705" cy="1247775"/>
            </a:xfrm>
            <a:prstGeom prst="rect">
              <a:avLst/>
            </a:prstGeom>
            <a:noFill/>
            <a:ln>
              <a:noFill/>
            </a:ln>
          </p:spPr>
        </p:pic>
      </p:grpSp>
    </p:spTree>
    <p:extLst>
      <p:ext uri="{BB962C8B-B14F-4D97-AF65-F5344CB8AC3E}">
        <p14:creationId xmlns:p14="http://schemas.microsoft.com/office/powerpoint/2010/main" val="3512164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D2B8BFBC-42B9-C831-B34E-C8357584F385}"/>
              </a:ext>
            </a:extLst>
          </p:cNvPr>
          <p:cNvSpPr/>
          <p:nvPr/>
        </p:nvSpPr>
        <p:spPr>
          <a:xfrm>
            <a:off x="36175" y="3807760"/>
            <a:ext cx="6065514" cy="50176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F35B735F-77ED-CDED-310F-C17D6983770B}"/>
              </a:ext>
            </a:extLst>
          </p:cNvPr>
          <p:cNvSpPr/>
          <p:nvPr/>
        </p:nvSpPr>
        <p:spPr>
          <a:xfrm>
            <a:off x="36175" y="4923440"/>
            <a:ext cx="6065514" cy="50176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4AF3BB54-54EF-2245-A303-364DE1D0B0D1}"/>
              </a:ext>
            </a:extLst>
          </p:cNvPr>
          <p:cNvSpPr/>
          <p:nvPr/>
        </p:nvSpPr>
        <p:spPr>
          <a:xfrm>
            <a:off x="36175" y="5478748"/>
            <a:ext cx="6065514" cy="50176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Ohioans believe controlling inflation and the cost of healthcare are the most important issues right now.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424737" y="6290572"/>
            <a:ext cx="4553112"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Now please read some goals that people might have for Ohio right now, and rate how important you personally consider each goal to be – is it extremely important, very important, somewhat important or not that important to you?</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8" name="Chart Placeholder 4">
            <a:extLst>
              <a:ext uri="{FF2B5EF4-FFF2-40B4-BE49-F238E27FC236}">
                <a16:creationId xmlns:a16="http://schemas.microsoft.com/office/drawing/2014/main" id="{FFA7FA3C-D226-4956-B0B4-0021142137A4}"/>
              </a:ext>
            </a:extLst>
          </p:cNvPr>
          <p:cNvGraphicFramePr>
            <a:graphicFrameLocks/>
          </p:cNvGraphicFramePr>
          <p:nvPr>
            <p:extLst>
              <p:ext uri="{D42A27DB-BD31-4B8C-83A1-F6EECF244321}">
                <p14:modId xmlns:p14="http://schemas.microsoft.com/office/powerpoint/2010/main" val="257777503"/>
              </p:ext>
            </p:extLst>
          </p:nvPr>
        </p:nvGraphicFramePr>
        <p:xfrm>
          <a:off x="1105793" y="1172367"/>
          <a:ext cx="9144000" cy="5122863"/>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C5DDE9A3-9BC9-43A4-9ECE-B02E4070BA77}"/>
              </a:ext>
            </a:extLst>
          </p:cNvPr>
          <p:cNvSpPr/>
          <p:nvPr/>
        </p:nvSpPr>
        <p:spPr>
          <a:xfrm>
            <a:off x="3206009" y="1236836"/>
            <a:ext cx="2341474"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Extremely Important</a:t>
            </a:r>
          </a:p>
        </p:txBody>
      </p:sp>
      <p:sp>
        <p:nvSpPr>
          <p:cNvPr id="5" name="TextBox 4">
            <a:extLst>
              <a:ext uri="{FF2B5EF4-FFF2-40B4-BE49-F238E27FC236}">
                <a16:creationId xmlns:a16="http://schemas.microsoft.com/office/drawing/2014/main" id="{4BB97E4A-B608-E768-90F3-7783ABFD5636}"/>
              </a:ext>
            </a:extLst>
          </p:cNvPr>
          <p:cNvSpPr txBox="1"/>
          <p:nvPr/>
        </p:nvSpPr>
        <p:spPr>
          <a:xfrm>
            <a:off x="448766" y="1624148"/>
            <a:ext cx="2902109" cy="4616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Getting inflation and cost of living under control</a:t>
            </a:r>
            <a:endPar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B815831-3D5F-306E-2C6F-7DD0FF562922}"/>
              </a:ext>
            </a:extLst>
          </p:cNvPr>
          <p:cNvSpPr txBox="1"/>
          <p:nvPr/>
        </p:nvSpPr>
        <p:spPr>
          <a:xfrm>
            <a:off x="60079" y="2270851"/>
            <a:ext cx="3290797"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Controlling the cost of health care</a:t>
            </a:r>
            <a:endPar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84D0486-0AF6-42F9-DD0D-A3CC797C6EDB}"/>
              </a:ext>
            </a:extLst>
          </p:cNvPr>
          <p:cNvSpPr txBox="1"/>
          <p:nvPr/>
        </p:nvSpPr>
        <p:spPr>
          <a:xfrm>
            <a:off x="320294" y="2812594"/>
            <a:ext cx="3030581"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Reducing the tax burden on families</a:t>
            </a:r>
            <a:endPar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6EE0E73-AEEF-821F-EDB4-86B92125C9F6}"/>
              </a:ext>
            </a:extLst>
          </p:cNvPr>
          <p:cNvSpPr txBox="1"/>
          <p:nvPr/>
        </p:nvSpPr>
        <p:spPr>
          <a:xfrm>
            <a:off x="320294" y="3334742"/>
            <a:ext cx="3030581"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Improving the quality of public education</a:t>
            </a:r>
            <a:endPar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E169C20-D505-6A6B-9BC6-D2181BA9F0D2}"/>
              </a:ext>
            </a:extLst>
          </p:cNvPr>
          <p:cNvSpPr txBox="1"/>
          <p:nvPr/>
        </p:nvSpPr>
        <p:spPr>
          <a:xfrm>
            <a:off x="-48122" y="3821429"/>
            <a:ext cx="3398997" cy="4616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Making sure that children get a strong start in life through quality early childhood education programs</a:t>
            </a:r>
            <a:endPar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7868A8E-B4B8-1F09-3638-876100874788}"/>
              </a:ext>
            </a:extLst>
          </p:cNvPr>
          <p:cNvSpPr txBox="1"/>
          <p:nvPr/>
        </p:nvSpPr>
        <p:spPr>
          <a:xfrm>
            <a:off x="0" y="4511169"/>
            <a:ext cx="3350875"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Increasing funding for mental health issues</a:t>
            </a:r>
            <a:endPar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7929211-B8D3-6CE6-4031-B54374E85645}"/>
              </a:ext>
            </a:extLst>
          </p:cNvPr>
          <p:cNvSpPr txBox="1"/>
          <p:nvPr/>
        </p:nvSpPr>
        <p:spPr>
          <a:xfrm>
            <a:off x="116815" y="4945668"/>
            <a:ext cx="3234060" cy="4616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Helping provide childcare for working parents with young children</a:t>
            </a:r>
            <a:endPar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D0910EDC-AC0C-0BDA-A1EB-C00414A2E47F}"/>
              </a:ext>
            </a:extLst>
          </p:cNvPr>
          <p:cNvSpPr txBox="1"/>
          <p:nvPr/>
        </p:nvSpPr>
        <p:spPr>
          <a:xfrm>
            <a:off x="116816" y="5597984"/>
            <a:ext cx="3234060"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Lowering the cost of child care</a:t>
            </a:r>
            <a:endPar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graphicFrame>
        <p:nvGraphicFramePr>
          <p:cNvPr id="29" name="Table 28">
            <a:extLst>
              <a:ext uri="{FF2B5EF4-FFF2-40B4-BE49-F238E27FC236}">
                <a16:creationId xmlns:a16="http://schemas.microsoft.com/office/drawing/2014/main" id="{95B7B7B7-E445-8822-EBAE-821C9E0FF43D}"/>
              </a:ext>
            </a:extLst>
          </p:cNvPr>
          <p:cNvGraphicFramePr>
            <a:graphicFrameLocks noGrp="1"/>
          </p:cNvGraphicFramePr>
          <p:nvPr>
            <p:extLst>
              <p:ext uri="{D42A27DB-BD31-4B8C-83A1-F6EECF244321}">
                <p14:modId xmlns:p14="http://schemas.microsoft.com/office/powerpoint/2010/main" val="2570369860"/>
              </p:ext>
            </p:extLst>
          </p:nvPr>
        </p:nvGraphicFramePr>
        <p:xfrm>
          <a:off x="6655894" y="1030931"/>
          <a:ext cx="1808352" cy="4914527"/>
        </p:xfrm>
        <a:graphic>
          <a:graphicData uri="http://schemas.openxmlformats.org/drawingml/2006/table">
            <a:tbl>
              <a:tblPr firstRow="1" bandRow="1">
                <a:tableStyleId>{F5AB1C69-6EDB-4FF4-983F-18BD219EF322}</a:tableStyleId>
              </a:tblPr>
              <a:tblGrid>
                <a:gridCol w="904176">
                  <a:extLst>
                    <a:ext uri="{9D8B030D-6E8A-4147-A177-3AD203B41FA5}">
                      <a16:colId xmlns:a16="http://schemas.microsoft.com/office/drawing/2014/main" val="1511636366"/>
                    </a:ext>
                  </a:extLst>
                </a:gridCol>
                <a:gridCol w="904176">
                  <a:extLst>
                    <a:ext uri="{9D8B030D-6E8A-4147-A177-3AD203B41FA5}">
                      <a16:colId xmlns:a16="http://schemas.microsoft.com/office/drawing/2014/main" val="68041770"/>
                    </a:ext>
                  </a:extLst>
                </a:gridCol>
              </a:tblGrid>
              <a:tr h="555208">
                <a:tc>
                  <a:txBody>
                    <a:bodyPr/>
                    <a:lstStyle/>
                    <a:p>
                      <a:pPr algn="ctr"/>
                      <a:r>
                        <a:rPr lang="en-US" sz="1400" b="1" dirty="0">
                          <a:solidFill>
                            <a:schemeClr val="bg1"/>
                          </a:solidFill>
                          <a:latin typeface="+mn-lt"/>
                        </a:rPr>
                        <a:t>2021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fontAlgn="b"/>
                      <a:r>
                        <a:rPr lang="en-US" sz="1400" b="1" i="0" u="none" strike="noStrike" dirty="0">
                          <a:solidFill>
                            <a:schemeClr val="bg1"/>
                          </a:solidFill>
                          <a:effectLst/>
                          <a:latin typeface="+mn-lt"/>
                        </a:rPr>
                        <a:t>2020</a:t>
                      </a:r>
                    </a:p>
                  </a:txBody>
                  <a:tcPr marL="9525" marR="9525" marT="9525" marB="0"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28053390"/>
                  </a:ext>
                </a:extLst>
              </a:tr>
              <a:tr h="55414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999621916"/>
                  </a:ext>
                </a:extLst>
              </a:tr>
              <a:tr h="55414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54%</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48%</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618568213"/>
                  </a:ext>
                </a:extLst>
              </a:tr>
              <a:tr h="55414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44%</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37%</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3239545"/>
                  </a:ext>
                </a:extLst>
              </a:tr>
              <a:tr h="55414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48%</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46%</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67087979"/>
                  </a:ext>
                </a:extLst>
              </a:tr>
              <a:tr h="55414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43%</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43%</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54452982"/>
                  </a:ext>
                </a:extLst>
              </a:tr>
              <a:tr h="56545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34%</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rPr>
                        <a:t>*</a:t>
                      </a:r>
                    </a:p>
                  </a:txBody>
                  <a:tcPr anchor="ctr">
                    <a:lnL w="38100" cap="flat" cmpd="sng" algn="ctr">
                      <a:solidFill>
                        <a:schemeClr val="bg1"/>
                      </a:solidFill>
                      <a:prstDash val="solid"/>
                      <a:round/>
                      <a:headEnd type="none" w="med" len="med"/>
                      <a:tailEnd type="none" w="med" len="med"/>
                    </a:lnL>
                    <a:solidFill>
                      <a:srgbClr val="F0F0F0"/>
                    </a:solidFill>
                  </a:tcPr>
                </a:tc>
                <a:extLst>
                  <a:ext uri="{0D108BD9-81ED-4DB2-BD59-A6C34878D82A}">
                    <a16:rowId xmlns:a16="http://schemas.microsoft.com/office/drawing/2014/main" val="3081495475"/>
                  </a:ext>
                </a:extLst>
              </a:tr>
              <a:tr h="5115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33%</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29%</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solidFill>
                      <a:srgbClr val="E1E1E1"/>
                    </a:solidFill>
                  </a:tcPr>
                </a:tc>
                <a:extLst>
                  <a:ext uri="{0D108BD9-81ED-4DB2-BD59-A6C34878D82A}">
                    <a16:rowId xmlns:a16="http://schemas.microsoft.com/office/drawing/2014/main" val="3494689417"/>
                  </a:ext>
                </a:extLst>
              </a:tr>
              <a:tr h="5115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t>
                      </a:r>
                    </a:p>
                  </a:txBody>
                  <a:tcPr anchor="ctr">
                    <a:lnL w="38100" cap="flat" cmpd="sng" algn="ctr">
                      <a:solidFill>
                        <a:schemeClr val="bg1"/>
                      </a:solidFill>
                      <a:prstDash val="solid"/>
                      <a:round/>
                      <a:headEnd type="none" w="med" len="med"/>
                      <a:tailEnd type="none" w="med" len="med"/>
                    </a:lnL>
                    <a:solidFill>
                      <a:srgbClr val="F0F0F0"/>
                    </a:solidFill>
                  </a:tcPr>
                </a:tc>
                <a:extLst>
                  <a:ext uri="{0D108BD9-81ED-4DB2-BD59-A6C34878D82A}">
                    <a16:rowId xmlns:a16="http://schemas.microsoft.com/office/drawing/2014/main" val="857661194"/>
                  </a:ext>
                </a:extLst>
              </a:tr>
            </a:tbl>
          </a:graphicData>
        </a:graphic>
      </p:graphicFrame>
      <p:pic>
        <p:nvPicPr>
          <p:cNvPr id="16" name="Picture 15">
            <a:extLst>
              <a:ext uri="{FF2B5EF4-FFF2-40B4-BE49-F238E27FC236}">
                <a16:creationId xmlns:a16="http://schemas.microsoft.com/office/drawing/2014/main" id="{80C2B460-0662-EDE5-BD7A-40017F916B0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3615" y="6250450"/>
            <a:ext cx="1768469" cy="633785"/>
          </a:xfrm>
          <a:prstGeom prst="rect">
            <a:avLst/>
          </a:prstGeom>
          <a:noFill/>
          <a:ln>
            <a:noFill/>
          </a:ln>
        </p:spPr>
      </p:pic>
    </p:spTree>
    <p:extLst>
      <p:ext uri="{BB962C8B-B14F-4D97-AF65-F5344CB8AC3E}">
        <p14:creationId xmlns:p14="http://schemas.microsoft.com/office/powerpoint/2010/main" val="74141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582D8E-D472-874A-EC7C-2587CAD59FC3}"/>
              </a:ext>
            </a:extLst>
          </p:cNvPr>
          <p:cNvPicPr>
            <a:picLocks noChangeAspect="1"/>
          </p:cNvPicPr>
          <p:nvPr/>
        </p:nvPicPr>
        <p:blipFill>
          <a:blip r:embed="rId2"/>
          <a:stretch>
            <a:fillRect/>
          </a:stretch>
        </p:blipFill>
        <p:spPr>
          <a:xfrm>
            <a:off x="286044" y="1169582"/>
            <a:ext cx="8571911" cy="4740889"/>
          </a:xfrm>
          <a:prstGeom prst="rect">
            <a:avLst/>
          </a:prstGeom>
        </p:spPr>
      </p:pic>
    </p:spTree>
    <p:extLst>
      <p:ext uri="{BB962C8B-B14F-4D97-AF65-F5344CB8AC3E}">
        <p14:creationId xmlns:p14="http://schemas.microsoft.com/office/powerpoint/2010/main" val="42324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343925"/>
            <a:ext cx="8554605" cy="438912"/>
          </a:xfrm>
        </p:spPr>
        <p:txBody>
          <a:bodyPr lIns="0" tIns="0" rIns="0" bIns="0">
            <a:noAutofit/>
          </a:bodyPr>
          <a:lstStyle/>
          <a:p>
            <a:r>
              <a:rPr lang="en-US" sz="2400" dirty="0">
                <a:solidFill>
                  <a:srgbClr val="333333"/>
                </a:solidFill>
                <a:latin typeface="Calibri" panose="020F0502020204030204"/>
              </a:rPr>
              <a:t>Quality early childhood education programs rank well with Ohioans, and better with parents.</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1106858"/>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FDA772C2-BD04-446D-9D04-57AB2277D977}"/>
              </a:ext>
            </a:extLst>
          </p:cNvPr>
          <p:cNvGraphicFramePr>
            <a:graphicFrameLocks noGrp="1"/>
          </p:cNvGraphicFramePr>
          <p:nvPr>
            <p:extLst>
              <p:ext uri="{D42A27DB-BD31-4B8C-83A1-F6EECF244321}">
                <p14:modId xmlns:p14="http://schemas.microsoft.com/office/powerpoint/2010/main" val="3717864821"/>
              </p:ext>
            </p:extLst>
          </p:nvPr>
        </p:nvGraphicFramePr>
        <p:xfrm>
          <a:off x="313014" y="1442002"/>
          <a:ext cx="8489072" cy="4290634"/>
        </p:xfrm>
        <a:graphic>
          <a:graphicData uri="http://schemas.openxmlformats.org/drawingml/2006/table">
            <a:tbl>
              <a:tblPr firstRow="1" bandRow="1">
                <a:tableStyleId>{F5AB1C69-6EDB-4FF4-983F-18BD219EF322}</a:tableStyleId>
              </a:tblPr>
              <a:tblGrid>
                <a:gridCol w="2825022">
                  <a:extLst>
                    <a:ext uri="{9D8B030D-6E8A-4147-A177-3AD203B41FA5}">
                      <a16:colId xmlns:a16="http://schemas.microsoft.com/office/drawing/2014/main" val="1840283719"/>
                    </a:ext>
                  </a:extLst>
                </a:gridCol>
                <a:gridCol w="809150">
                  <a:extLst>
                    <a:ext uri="{9D8B030D-6E8A-4147-A177-3AD203B41FA5}">
                      <a16:colId xmlns:a16="http://schemas.microsoft.com/office/drawing/2014/main" val="3625535761"/>
                    </a:ext>
                  </a:extLst>
                </a:gridCol>
                <a:gridCol w="809150">
                  <a:extLst>
                    <a:ext uri="{9D8B030D-6E8A-4147-A177-3AD203B41FA5}">
                      <a16:colId xmlns:a16="http://schemas.microsoft.com/office/drawing/2014/main" val="336817531"/>
                    </a:ext>
                  </a:extLst>
                </a:gridCol>
                <a:gridCol w="809150">
                  <a:extLst>
                    <a:ext uri="{9D8B030D-6E8A-4147-A177-3AD203B41FA5}">
                      <a16:colId xmlns:a16="http://schemas.microsoft.com/office/drawing/2014/main" val="3177331455"/>
                    </a:ext>
                  </a:extLst>
                </a:gridCol>
                <a:gridCol w="809150">
                  <a:extLst>
                    <a:ext uri="{9D8B030D-6E8A-4147-A177-3AD203B41FA5}">
                      <a16:colId xmlns:a16="http://schemas.microsoft.com/office/drawing/2014/main" val="1584854678"/>
                    </a:ext>
                  </a:extLst>
                </a:gridCol>
                <a:gridCol w="809150">
                  <a:extLst>
                    <a:ext uri="{9D8B030D-6E8A-4147-A177-3AD203B41FA5}">
                      <a16:colId xmlns:a16="http://schemas.microsoft.com/office/drawing/2014/main" val="3318957224"/>
                    </a:ext>
                  </a:extLst>
                </a:gridCol>
                <a:gridCol w="809150">
                  <a:extLst>
                    <a:ext uri="{9D8B030D-6E8A-4147-A177-3AD203B41FA5}">
                      <a16:colId xmlns:a16="http://schemas.microsoft.com/office/drawing/2014/main" val="2633821801"/>
                    </a:ext>
                  </a:extLst>
                </a:gridCol>
                <a:gridCol w="809150">
                  <a:extLst>
                    <a:ext uri="{9D8B030D-6E8A-4147-A177-3AD203B41FA5}">
                      <a16:colId xmlns:a16="http://schemas.microsoft.com/office/drawing/2014/main" val="3342842051"/>
                    </a:ext>
                  </a:extLst>
                </a:gridCol>
              </a:tblGrid>
              <a:tr h="580942">
                <a:tc>
                  <a:txBody>
                    <a:bodyPr/>
                    <a:lstStyle/>
                    <a:p>
                      <a:pPr algn="ctr"/>
                      <a:r>
                        <a:rPr lang="en-US" sz="1400" dirty="0">
                          <a:latin typeface="+mn-lt"/>
                        </a:rPr>
                        <a:t>% Extremely Important </a:t>
                      </a:r>
                    </a:p>
                  </a:txBody>
                  <a:tcPr anchor="ctr">
                    <a:lnR w="38100" cap="flat" cmpd="sng" algn="ctr">
                      <a:solidFill>
                        <a:schemeClr val="bg1"/>
                      </a:solidFill>
                      <a:prstDash val="solid"/>
                      <a:round/>
                      <a:headEnd type="none" w="med" len="med"/>
                      <a:tailEnd type="none" w="med" len="med"/>
                    </a:lnR>
                  </a:tcPr>
                </a:tc>
                <a:tc>
                  <a:txBody>
                    <a:bodyPr/>
                    <a:lstStyle/>
                    <a:p>
                      <a:pPr algn="ctr"/>
                      <a:r>
                        <a:rPr lang="en-US" sz="1200" b="1" dirty="0">
                          <a:solidFill>
                            <a:schemeClr val="bg1"/>
                          </a:solidFill>
                          <a:latin typeface="+mn-lt"/>
                        </a:rPr>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n-lt"/>
                          <a:ea typeface="+mn-ea"/>
                          <a:cs typeface="+mn-cs"/>
                        </a:rPr>
                        <a:t>Parents &lt;5 (N=435)</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fontAlgn="b"/>
                      <a:r>
                        <a:rPr lang="en-US" sz="1100" b="1" i="0" u="none" strike="noStrike" dirty="0">
                          <a:solidFill>
                            <a:schemeClr val="bg1"/>
                          </a:solidFill>
                          <a:effectLst/>
                          <a:latin typeface="+mn-lt"/>
                        </a:rPr>
                        <a:t>GOP </a:t>
                      </a:r>
                    </a:p>
                    <a:p>
                      <a:pPr algn="ctr" fontAlgn="b"/>
                      <a:r>
                        <a:rPr lang="en-US" sz="1100" b="1" i="0" u="none" strike="noStrike" dirty="0">
                          <a:solidFill>
                            <a:schemeClr val="bg1"/>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n-US" sz="1100" b="1" i="0" u="none" strike="noStrike" dirty="0">
                          <a:solidFill>
                            <a:schemeClr val="bg1"/>
                          </a:solidFill>
                          <a:effectLst/>
                          <a:latin typeface="+mn-lt"/>
                        </a:rPr>
                        <a:t>IND </a:t>
                      </a:r>
                    </a:p>
                    <a:p>
                      <a:pPr algn="ctr" fontAlgn="b"/>
                      <a:r>
                        <a:rPr lang="en-US" sz="1100" b="1" i="0" u="none" strike="noStrike" dirty="0">
                          <a:solidFill>
                            <a:schemeClr val="bg1"/>
                          </a:solidFill>
                          <a:effectLst/>
                          <a:latin typeface="+mn-lt"/>
                        </a:rPr>
                        <a:t>(30%)</a:t>
                      </a:r>
                    </a:p>
                  </a:txBody>
                  <a:tcPr marL="9525" marR="9525" marT="9525" marB="0" anchor="ctr"/>
                </a:tc>
                <a:tc>
                  <a:txBody>
                    <a:bodyPr/>
                    <a:lstStyle/>
                    <a:p>
                      <a:pPr algn="ctr" fontAlgn="b"/>
                      <a:r>
                        <a:rPr lang="en-US" sz="1100" b="1" i="0" u="none" strike="noStrike" dirty="0">
                          <a:solidFill>
                            <a:schemeClr val="bg1"/>
                          </a:solidFill>
                          <a:effectLst/>
                          <a:latin typeface="+mn-lt"/>
                        </a:rPr>
                        <a:t>DEM  </a:t>
                      </a:r>
                    </a:p>
                    <a:p>
                      <a:pPr algn="ctr" fontAlgn="b"/>
                      <a:r>
                        <a:rPr lang="en-US" sz="1100" b="1" i="0" u="none" strike="noStrike" dirty="0">
                          <a:solidFill>
                            <a:schemeClr val="bg1"/>
                          </a:solidFill>
                          <a:effectLst/>
                          <a:latin typeface="+mn-lt"/>
                        </a:rPr>
                        <a:t>(30%)</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b"/>
                      <a:r>
                        <a:rPr lang="en-US" sz="1100" b="1" i="0" u="none" strike="noStrike" dirty="0">
                          <a:solidFill>
                            <a:schemeClr val="bg1"/>
                          </a:solidFill>
                          <a:effectLst/>
                          <a:latin typeface="+mn-lt"/>
                        </a:rPr>
                        <a:t>White </a:t>
                      </a:r>
                    </a:p>
                    <a:p>
                      <a:pPr algn="ctr" fontAlgn="b"/>
                      <a:r>
                        <a:rPr lang="en-US" sz="1100" b="1" i="0" u="none" strike="noStrike" dirty="0">
                          <a:solidFill>
                            <a:schemeClr val="bg1"/>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n-US" sz="1100" b="1" i="0" u="none" strike="noStrike" dirty="0">
                          <a:solidFill>
                            <a:schemeClr val="bg1"/>
                          </a:solidFill>
                          <a:effectLst/>
                          <a:latin typeface="+mn-lt"/>
                        </a:rPr>
                        <a:t>Total Non-White </a:t>
                      </a:r>
                    </a:p>
                    <a:p>
                      <a:pPr algn="ctr" fontAlgn="b"/>
                      <a:r>
                        <a:rPr lang="en-US" sz="1100" b="1" i="0" u="none" strike="noStrike" dirty="0">
                          <a:solidFill>
                            <a:schemeClr val="bg1"/>
                          </a:solidFill>
                          <a:effectLst/>
                          <a:latin typeface="+mn-lt"/>
                        </a:rPr>
                        <a:t>(19%)</a:t>
                      </a:r>
                    </a:p>
                  </a:txBody>
                  <a:tcPr marL="9525" marR="9525" marT="9525" marB="0"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592291112"/>
                  </a:ext>
                </a:extLst>
              </a:tr>
              <a:tr h="428379">
                <a:tc>
                  <a:txBody>
                    <a:bodyPr/>
                    <a:lstStyle/>
                    <a:p>
                      <a:pPr algn="r">
                        <a:lnSpc>
                          <a:spcPct val="85000"/>
                        </a:lnSpc>
                      </a:pPr>
                      <a:r>
                        <a:rPr lang="en-US" sz="1200" dirty="0">
                          <a:solidFill>
                            <a:schemeClr val="bg2">
                              <a:lumMod val="25000"/>
                            </a:schemeClr>
                          </a:solidFill>
                          <a:latin typeface="+mn-lt"/>
                        </a:rPr>
                        <a:t>Getting inflation and cost of living under control</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68%</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67%</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75%</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70%</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58%</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69%</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65%</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340439317"/>
                  </a:ext>
                </a:extLst>
              </a:tr>
              <a:tr h="428379">
                <a:tc>
                  <a:txBody>
                    <a:bodyPr/>
                    <a:lstStyle/>
                    <a:p>
                      <a:pPr algn="r"/>
                      <a:r>
                        <a:rPr lang="en-US" sz="1200" b="0" i="0" dirty="0">
                          <a:solidFill>
                            <a:schemeClr val="bg2">
                              <a:lumMod val="25000"/>
                            </a:schemeClr>
                          </a:solidFill>
                          <a:latin typeface="+mn-lt"/>
                          <a:cs typeface="Calibri" panose="020F0502020204030204" pitchFamily="34" charset="0"/>
                        </a:rPr>
                        <a:t>Controlling the cost of health care</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53%</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50%</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46%</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47%</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68%</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51%</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61%</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919208982"/>
                  </a:ext>
                </a:extLst>
              </a:tr>
              <a:tr h="428379">
                <a:tc>
                  <a:txBody>
                    <a:bodyPr/>
                    <a:lstStyle/>
                    <a:p>
                      <a:pPr algn="r"/>
                      <a:r>
                        <a:rPr lang="en-US" sz="1200" b="0" dirty="0">
                          <a:solidFill>
                            <a:schemeClr val="bg2">
                              <a:lumMod val="25000"/>
                            </a:schemeClr>
                          </a:solidFill>
                          <a:latin typeface="+mn-lt"/>
                          <a:cs typeface="Calibri" panose="020F0502020204030204" pitchFamily="34" charset="0"/>
                        </a:rPr>
                        <a:t>Reducing the tax burden on families</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47%</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52%</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46%</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46%</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48%</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43%</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61%</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56595268"/>
                  </a:ext>
                </a:extLst>
              </a:tr>
              <a:tr h="428379">
                <a:tc>
                  <a:txBody>
                    <a:bodyPr/>
                    <a:lstStyle/>
                    <a:p>
                      <a:pPr algn="r"/>
                      <a:r>
                        <a:rPr lang="en-US" sz="1200" b="0" dirty="0">
                          <a:solidFill>
                            <a:schemeClr val="bg2">
                              <a:lumMod val="25000"/>
                            </a:schemeClr>
                          </a:solidFill>
                          <a:latin typeface="+mn-lt"/>
                          <a:cs typeface="Calibri" panose="020F0502020204030204" pitchFamily="34" charset="0"/>
                        </a:rPr>
                        <a:t>Improving the quality of public education</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43%</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55%</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33%</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44%</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54%</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40%</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60%</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4924030"/>
                  </a:ext>
                </a:extLst>
              </a:tr>
              <a:tr h="667047">
                <a:tc>
                  <a:txBody>
                    <a:bodyPr/>
                    <a:lstStyle/>
                    <a:p>
                      <a:pPr algn="r"/>
                      <a:r>
                        <a:rPr lang="en-US" sz="1200" b="0" dirty="0">
                          <a:solidFill>
                            <a:schemeClr val="bg2">
                              <a:lumMod val="25000"/>
                            </a:schemeClr>
                          </a:solidFill>
                          <a:latin typeface="+mn-lt"/>
                          <a:cs typeface="Calibri" panose="020F0502020204030204" pitchFamily="34" charset="0"/>
                        </a:rPr>
                        <a:t>Making sure that children get a strong start in life through quality early childhood education programs</a:t>
                      </a:r>
                    </a:p>
                  </a:txBody>
                  <a:tcPr anchor="ctr">
                    <a:lnR w="381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40%</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51%</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29%</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39%</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52%</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381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35%</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58%</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38100" cap="flat" cmpd="sng" algn="ctr">
                      <a:solidFill>
                        <a:schemeClr val="bg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2033670513"/>
                  </a:ext>
                </a:extLst>
              </a:tr>
              <a:tr h="437122">
                <a:tc>
                  <a:txBody>
                    <a:bodyPr/>
                    <a:lstStyle/>
                    <a:p>
                      <a:pPr algn="r"/>
                      <a:r>
                        <a:rPr lang="en-US" sz="1200" b="0" dirty="0">
                          <a:solidFill>
                            <a:schemeClr val="bg2">
                              <a:lumMod val="25000"/>
                            </a:schemeClr>
                          </a:solidFill>
                          <a:latin typeface="+mn-lt"/>
                          <a:cs typeface="Calibri" panose="020F0502020204030204" pitchFamily="34" charset="0"/>
                        </a:rPr>
                        <a:t>Increasing funding for mental health issues</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39%</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48%</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0F0F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29%</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solidFill>
                      <a:srgbClr val="F0F0F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39%</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solidFill>
                      <a:srgbClr val="F0F0F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51%</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38100" cap="flat" cmpd="sng" algn="ctr">
                      <a:solidFill>
                        <a:schemeClr val="bg1"/>
                      </a:solidFill>
                      <a:prstDash val="solid"/>
                      <a:round/>
                      <a:headEnd type="none" w="med" len="med"/>
                      <a:tailEnd type="none" w="med" len="med"/>
                    </a:lnR>
                    <a:solidFill>
                      <a:srgbClr val="F0F0F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35%</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solidFill>
                      <a:srgbClr val="F0F0F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58%</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38100" cap="flat" cmpd="sng" algn="ctr">
                      <a:solidFill>
                        <a:schemeClr val="bg1"/>
                      </a:solidFill>
                      <a:prstDash val="solid"/>
                      <a:round/>
                      <a:headEnd type="none" w="med" len="med"/>
                      <a:tailEnd type="none" w="med" len="med"/>
                    </a:lnR>
                    <a:solidFill>
                      <a:srgbClr val="F0F0F0"/>
                    </a:solidFill>
                  </a:tcPr>
                </a:tc>
                <a:extLst>
                  <a:ext uri="{0D108BD9-81ED-4DB2-BD59-A6C34878D82A}">
                    <a16:rowId xmlns:a16="http://schemas.microsoft.com/office/drawing/2014/main" val="4140614240"/>
                  </a:ext>
                </a:extLst>
              </a:tr>
              <a:tr h="476462">
                <a:tc>
                  <a:txBody>
                    <a:bodyPr/>
                    <a:lstStyle/>
                    <a:p>
                      <a:pPr algn="r"/>
                      <a:r>
                        <a:rPr lang="en-US" sz="1200" b="0" dirty="0">
                          <a:solidFill>
                            <a:schemeClr val="bg2">
                              <a:lumMod val="25000"/>
                            </a:schemeClr>
                          </a:solidFill>
                          <a:latin typeface="+mn-lt"/>
                          <a:cs typeface="Calibri" panose="020F0502020204030204" pitchFamily="34" charset="0"/>
                        </a:rPr>
                        <a:t>Helping provide child care for working parents with young children</a:t>
                      </a:r>
                    </a:p>
                  </a:txBody>
                  <a:tcPr anchor="ctr">
                    <a:lnR w="381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32%</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50%</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18%</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31%</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47%</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381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27%</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51%</a:t>
                      </a:r>
                      <a:endParaRPr kumimoji="0" lang="en-US" sz="15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38100" cap="flat" cmpd="sng" algn="ctr">
                      <a:solidFill>
                        <a:schemeClr val="bg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134412291"/>
                  </a:ext>
                </a:extLst>
              </a:tr>
              <a:tr h="395467">
                <a:tc>
                  <a:txBody>
                    <a:bodyPr/>
                    <a:lstStyle/>
                    <a:p>
                      <a:pPr algn="r"/>
                      <a:r>
                        <a:rPr lang="en-US" sz="1200" b="0" dirty="0">
                          <a:solidFill>
                            <a:schemeClr val="bg2">
                              <a:lumMod val="25000"/>
                            </a:schemeClr>
                          </a:solidFill>
                          <a:latin typeface="+mn-lt"/>
                          <a:cs typeface="Calibri" panose="020F0502020204030204" pitchFamily="34" charset="0"/>
                        </a:rPr>
                        <a:t>Lowering the cost of child care</a:t>
                      </a:r>
                    </a:p>
                  </a:txBody>
                  <a:tcPr anchor="ctr">
                    <a:lnR w="381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49%</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20%</a:t>
                      </a:r>
                    </a:p>
                  </a:txBody>
                  <a:tcPr anchor="ctr">
                    <a:lnL w="38100" cap="flat" cmpd="sng" algn="ctr">
                      <a:solidFill>
                        <a:schemeClr val="bg1"/>
                      </a:solidFill>
                      <a:prstDash val="solid"/>
                      <a:round/>
                      <a:headEnd type="none" w="med" len="med"/>
                      <a:tailEnd type="none" w="med" len="med"/>
                    </a:lnL>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30%</a:t>
                      </a:r>
                    </a:p>
                  </a:txBody>
                  <a:tcPr anchor="c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39%</a:t>
                      </a:r>
                    </a:p>
                  </a:txBody>
                  <a:tcPr anchor="ctr">
                    <a:lnR w="381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26%</a:t>
                      </a:r>
                    </a:p>
                  </a:txBody>
                  <a:tcPr anchor="ctr">
                    <a:lnL w="38100" cap="flat" cmpd="sng" algn="ctr">
                      <a:solidFill>
                        <a:schemeClr val="bg1"/>
                      </a:solidFill>
                      <a:prstDash val="solid"/>
                      <a:round/>
                      <a:headEnd type="none" w="med" len="med"/>
                      <a:tailEnd type="none" w="med" len="med"/>
                    </a:lnL>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45%</a:t>
                      </a:r>
                    </a:p>
                  </a:txBody>
                  <a:tcPr anchor="ctr">
                    <a:lnR w="38100" cap="flat" cmpd="sng" algn="ctr">
                      <a:solidFill>
                        <a:schemeClr val="bg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12338667"/>
                  </a:ext>
                </a:extLst>
              </a:tr>
            </a:tbl>
          </a:graphicData>
        </a:graphic>
      </p:graphicFrame>
      <p:sp>
        <p:nvSpPr>
          <p:cNvPr id="12" name="Rectangle 11">
            <a:extLst>
              <a:ext uri="{FF2B5EF4-FFF2-40B4-BE49-F238E27FC236}">
                <a16:creationId xmlns:a16="http://schemas.microsoft.com/office/drawing/2014/main" id="{A9F35050-ABE9-41AC-8B60-E4706EAF458C}"/>
              </a:ext>
            </a:extLst>
          </p:cNvPr>
          <p:cNvSpPr/>
          <p:nvPr/>
        </p:nvSpPr>
        <p:spPr>
          <a:xfrm>
            <a:off x="2028824" y="6269307"/>
            <a:ext cx="5086352"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Now please read some goals that people might have for Ohio right now, and rate how important you personally consider each goal to be – is it extremely important, very important, somewhat important or not that important to you?</a:t>
            </a:r>
          </a:p>
        </p:txBody>
      </p:sp>
      <p:pic>
        <p:nvPicPr>
          <p:cNvPr id="3" name="Picture 2">
            <a:extLst>
              <a:ext uri="{FF2B5EF4-FFF2-40B4-BE49-F238E27FC236}">
                <a16:creationId xmlns:a16="http://schemas.microsoft.com/office/drawing/2014/main" id="{375E57C9-4885-A71F-9D7A-4C0196EC08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3615" y="6250450"/>
            <a:ext cx="1768469" cy="633785"/>
          </a:xfrm>
          <a:prstGeom prst="rect">
            <a:avLst/>
          </a:prstGeom>
          <a:noFill/>
          <a:ln>
            <a:noFill/>
          </a:ln>
        </p:spPr>
      </p:pic>
    </p:spTree>
    <p:extLst>
      <p:ext uri="{BB962C8B-B14F-4D97-AF65-F5344CB8AC3E}">
        <p14:creationId xmlns:p14="http://schemas.microsoft.com/office/powerpoint/2010/main" val="268824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 is early childhood education? | UMass Global">
            <a:extLst>
              <a:ext uri="{FF2B5EF4-FFF2-40B4-BE49-F238E27FC236}">
                <a16:creationId xmlns:a16="http://schemas.microsoft.com/office/drawing/2014/main" id="{60A9AE91-4402-403E-8103-9154BEB572D7}"/>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821"/>
          <a:stretch/>
        </p:blipFill>
        <p:spPr bwMode="auto">
          <a:xfrm>
            <a:off x="0" y="28062"/>
            <a:ext cx="9144000" cy="542643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28D6982-06C8-40AD-B576-9AAFAD99D438}"/>
              </a:ext>
            </a:extLst>
          </p:cNvPr>
          <p:cNvSpPr/>
          <p:nvPr/>
        </p:nvSpPr>
        <p:spPr>
          <a:xfrm>
            <a:off x="0" y="5406119"/>
            <a:ext cx="9144000" cy="1451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DC6F50-BB2E-4041-BB7A-9382A4366FE4}"/>
              </a:ext>
            </a:extLst>
          </p:cNvPr>
          <p:cNvSpPr>
            <a:spLocks noGrp="1"/>
          </p:cNvSpPr>
          <p:nvPr>
            <p:ph type="ctrTitle" idx="4294967295"/>
          </p:nvPr>
        </p:nvSpPr>
        <p:spPr>
          <a:xfrm>
            <a:off x="230504" y="5585095"/>
            <a:ext cx="8647165" cy="2233748"/>
          </a:xfrm>
          <a:prstGeom prst="rect">
            <a:avLst/>
          </a:prstGeom>
        </p:spPr>
        <p:txBody>
          <a:bodyPr vert="horz" lIns="0" tIns="0" rIns="0" bIns="0" anchor="t">
            <a:noAutofit/>
          </a:bodyPr>
          <a:lstStyle/>
          <a:p>
            <a:r>
              <a:rPr lang="en-US" b="1" dirty="0">
                <a:solidFill>
                  <a:schemeClr val="bg1"/>
                </a:solidFill>
              </a:rPr>
              <a:t>No question, the economy is impacting Ohioans—especially parents.</a:t>
            </a: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food, drawing&#10;&#10;Description automatically generated">
            <a:extLst>
              <a:ext uri="{FF2B5EF4-FFF2-40B4-BE49-F238E27FC236}">
                <a16:creationId xmlns:a16="http://schemas.microsoft.com/office/drawing/2014/main" id="{E639A896-4F4F-4FF8-92E9-D900C06BAAE9}"/>
              </a:ext>
            </a:extLst>
          </p:cNvPr>
          <p:cNvPicPr>
            <a:picLocks noChangeAspect="1"/>
          </p:cNvPicPr>
          <p:nvPr/>
        </p:nvPicPr>
        <p:blipFill rotWithShape="1">
          <a:blip r:embed="rId3">
            <a:extLst>
              <a:ext uri="{28A0092B-C50C-407E-A947-70E740481C1C}">
                <a14:useLocalDpi xmlns:a14="http://schemas.microsoft.com/office/drawing/2010/main" val="0"/>
              </a:ext>
            </a:extLst>
          </a:blip>
          <a:srcRect b="75958"/>
          <a:stretch/>
        </p:blipFill>
        <p:spPr>
          <a:xfrm rot="16200000">
            <a:off x="3872783" y="197479"/>
            <a:ext cx="9706134" cy="726136"/>
          </a:xfrm>
          <a:prstGeom prst="rect">
            <a:avLst/>
          </a:prstGeom>
        </p:spPr>
      </p:pic>
      <p:sp>
        <p:nvSpPr>
          <p:cNvPr id="3" name="Slide Number Placeholder 5">
            <a:extLst>
              <a:ext uri="{FF2B5EF4-FFF2-40B4-BE49-F238E27FC236}">
                <a16:creationId xmlns:a16="http://schemas.microsoft.com/office/drawing/2014/main" id="{29998A88-1D58-D051-9E89-76546D779563}"/>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0F110819-E84A-15E5-1AD6-20A41B58BDAE}"/>
              </a:ext>
            </a:extLst>
          </p:cNvPr>
          <p:cNvGrpSpPr/>
          <p:nvPr/>
        </p:nvGrpSpPr>
        <p:grpSpPr>
          <a:xfrm>
            <a:off x="55081" y="93854"/>
            <a:ext cx="3481705" cy="1247775"/>
            <a:chOff x="5607213" y="39189"/>
            <a:chExt cx="3481705" cy="1247775"/>
          </a:xfrm>
        </p:grpSpPr>
        <p:sp>
          <p:nvSpPr>
            <p:cNvPr id="7" name="Rectangle 6">
              <a:extLst>
                <a:ext uri="{FF2B5EF4-FFF2-40B4-BE49-F238E27FC236}">
                  <a16:creationId xmlns:a16="http://schemas.microsoft.com/office/drawing/2014/main" id="{876779F7-6974-AECE-C1F1-094D0E32AECA}"/>
                </a:ext>
              </a:extLst>
            </p:cNvPr>
            <p:cNvSpPr/>
            <p:nvPr/>
          </p:nvSpPr>
          <p:spPr>
            <a:xfrm>
              <a:off x="5720640" y="168662"/>
              <a:ext cx="3254851"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27A101C-BD8C-78DF-D328-5F7F501503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7213" y="39189"/>
              <a:ext cx="3481705" cy="1247775"/>
            </a:xfrm>
            <a:prstGeom prst="rect">
              <a:avLst/>
            </a:prstGeom>
            <a:noFill/>
            <a:ln>
              <a:noFill/>
            </a:ln>
          </p:spPr>
        </p:pic>
      </p:grpSp>
    </p:spTree>
    <p:extLst>
      <p:ext uri="{BB962C8B-B14F-4D97-AF65-F5344CB8AC3E}">
        <p14:creationId xmlns:p14="http://schemas.microsoft.com/office/powerpoint/2010/main" val="43208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90657"/>
            <a:ext cx="8761293" cy="438912"/>
          </a:xfrm>
        </p:spPr>
        <p:txBody>
          <a:bodyPr lIns="0" tIns="0" rIns="0" bIns="0">
            <a:noAutofit/>
          </a:bodyPr>
          <a:lstStyle/>
          <a:p>
            <a:r>
              <a:rPr lang="en-US" sz="2400" dirty="0">
                <a:solidFill>
                  <a:srgbClr val="333333"/>
                </a:solidFill>
                <a:latin typeface="Calibri" panose="020F0502020204030204"/>
              </a:rPr>
              <a:t>Ohioans are divided over the state of their personal financial situation – things have slightly deteriorated for parents since 2021.</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4">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663713" y="6375636"/>
            <a:ext cx="3816575"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Currently, how would you rate your own personal or household's financial situation?</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A41707A-0410-4DE7-8968-4919232A2335}"/>
              </a:ext>
            </a:extLst>
          </p:cNvPr>
          <p:cNvGraphicFramePr/>
          <p:nvPr/>
        </p:nvGraphicFramePr>
        <p:xfrm>
          <a:off x="554983" y="1289296"/>
          <a:ext cx="8034033" cy="488010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829A9182-F1C4-461A-BE7D-0142832019E9}"/>
              </a:ext>
            </a:extLst>
          </p:cNvPr>
          <p:cNvSpPr txBox="1"/>
          <p:nvPr/>
        </p:nvSpPr>
        <p:spPr>
          <a:xfrm>
            <a:off x="6881827" y="4351832"/>
            <a:ext cx="90711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Poor</a:t>
            </a:r>
          </a:p>
        </p:txBody>
      </p:sp>
      <p:sp>
        <p:nvSpPr>
          <p:cNvPr id="17" name="TextBox 16">
            <a:extLst>
              <a:ext uri="{FF2B5EF4-FFF2-40B4-BE49-F238E27FC236}">
                <a16:creationId xmlns:a16="http://schemas.microsoft.com/office/drawing/2014/main" id="{C38AC36E-2B21-4159-9FD7-D206EF89A627}"/>
              </a:ext>
            </a:extLst>
          </p:cNvPr>
          <p:cNvSpPr txBox="1"/>
          <p:nvPr/>
        </p:nvSpPr>
        <p:spPr>
          <a:xfrm>
            <a:off x="5453486" y="4277401"/>
            <a:ext cx="90711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Excellent</a:t>
            </a:r>
          </a:p>
        </p:txBody>
      </p:sp>
      <p:sp>
        <p:nvSpPr>
          <p:cNvPr id="19" name="Rectangle 18">
            <a:extLst>
              <a:ext uri="{FF2B5EF4-FFF2-40B4-BE49-F238E27FC236}">
                <a16:creationId xmlns:a16="http://schemas.microsoft.com/office/drawing/2014/main" id="{1837A04D-B969-46A2-89AD-EF4C1E57992B}"/>
              </a:ext>
            </a:extLst>
          </p:cNvPr>
          <p:cNvSpPr/>
          <p:nvPr/>
        </p:nvSpPr>
        <p:spPr>
          <a:xfrm>
            <a:off x="6413488" y="2015704"/>
            <a:ext cx="41710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2F9AB13-E401-47F1-A7A4-531AF904F296}"/>
              </a:ext>
            </a:extLst>
          </p:cNvPr>
          <p:cNvSpPr/>
          <p:nvPr/>
        </p:nvSpPr>
        <p:spPr>
          <a:xfrm>
            <a:off x="2486018" y="2010569"/>
            <a:ext cx="41710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+9</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4D6CC6D-82A1-8D9A-7844-F2A89E7F12E6}"/>
              </a:ext>
            </a:extLst>
          </p:cNvPr>
          <p:cNvSpPr txBox="1"/>
          <p:nvPr/>
        </p:nvSpPr>
        <p:spPr>
          <a:xfrm>
            <a:off x="2847197" y="4277401"/>
            <a:ext cx="90711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Poor</a:t>
            </a:r>
          </a:p>
        </p:txBody>
      </p:sp>
      <p:sp>
        <p:nvSpPr>
          <p:cNvPr id="5" name="TextBox 4">
            <a:extLst>
              <a:ext uri="{FF2B5EF4-FFF2-40B4-BE49-F238E27FC236}">
                <a16:creationId xmlns:a16="http://schemas.microsoft.com/office/drawing/2014/main" id="{99B37E46-C8B8-03FF-37B5-A466681E523B}"/>
              </a:ext>
            </a:extLst>
          </p:cNvPr>
          <p:cNvSpPr txBox="1"/>
          <p:nvPr/>
        </p:nvSpPr>
        <p:spPr>
          <a:xfrm>
            <a:off x="1397592" y="4508233"/>
            <a:ext cx="90711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Excellent</a:t>
            </a:r>
          </a:p>
        </p:txBody>
      </p:sp>
      <p:graphicFrame>
        <p:nvGraphicFramePr>
          <p:cNvPr id="6" name="Table 4">
            <a:extLst>
              <a:ext uri="{FF2B5EF4-FFF2-40B4-BE49-F238E27FC236}">
                <a16:creationId xmlns:a16="http://schemas.microsoft.com/office/drawing/2014/main" id="{EA79B46B-83DB-45D5-05CF-437D4A93643C}"/>
              </a:ext>
            </a:extLst>
          </p:cNvPr>
          <p:cNvGraphicFramePr>
            <a:graphicFrameLocks noGrp="1"/>
          </p:cNvGraphicFramePr>
          <p:nvPr/>
        </p:nvGraphicFramePr>
        <p:xfrm>
          <a:off x="338088" y="1502832"/>
          <a:ext cx="8467824" cy="335280"/>
        </p:xfrm>
        <a:graphic>
          <a:graphicData uri="http://schemas.openxmlformats.org/drawingml/2006/table">
            <a:tbl>
              <a:tblPr firstRow="1" bandRow="1">
                <a:tableStyleId>{5C22544A-7EE6-4342-B048-85BDC9FD1C3A}</a:tableStyleId>
              </a:tblPr>
              <a:tblGrid>
                <a:gridCol w="4233912">
                  <a:extLst>
                    <a:ext uri="{9D8B030D-6E8A-4147-A177-3AD203B41FA5}">
                      <a16:colId xmlns:a16="http://schemas.microsoft.com/office/drawing/2014/main" val="2407022429"/>
                    </a:ext>
                  </a:extLst>
                </a:gridCol>
                <a:gridCol w="4233912">
                  <a:extLst>
                    <a:ext uri="{9D8B030D-6E8A-4147-A177-3AD203B41FA5}">
                      <a16:colId xmlns:a16="http://schemas.microsoft.com/office/drawing/2014/main" val="3852017752"/>
                    </a:ext>
                  </a:extLst>
                </a:gridCol>
              </a:tblGrid>
              <a:tr h="246410">
                <a:tc>
                  <a:txBody>
                    <a:bodyPr/>
                    <a:lstStyle/>
                    <a:p>
                      <a:pPr algn="ctr"/>
                      <a:r>
                        <a:rPr lang="en-US" sz="1600" b="0" dirty="0">
                          <a:solidFill>
                            <a:srgbClr val="4C7BD1"/>
                          </a:solidFill>
                        </a:rPr>
                        <a:t>51% </a:t>
                      </a:r>
                      <a:r>
                        <a:rPr lang="en-US" sz="1600" b="0" dirty="0">
                          <a:solidFill>
                            <a:schemeClr val="tx1"/>
                          </a:solidFill>
                        </a:rPr>
                        <a:t>-</a:t>
                      </a:r>
                      <a:r>
                        <a:rPr lang="en-US" sz="1600" b="0" dirty="0"/>
                        <a:t> </a:t>
                      </a:r>
                      <a:r>
                        <a:rPr lang="en-US" sz="1600" b="0" dirty="0">
                          <a:solidFill>
                            <a:srgbClr val="C0504D"/>
                          </a:solidFill>
                        </a:rPr>
                        <a:t>49%</a:t>
                      </a: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C7BD1"/>
                          </a:solidFill>
                          <a:effectLst/>
                          <a:uLnTx/>
                          <a:uFillTx/>
                          <a:latin typeface="Calibri" panose="020F0502020204030204"/>
                          <a:ea typeface="+mn-ea"/>
                          <a:cs typeface="+mn-cs"/>
                        </a:rPr>
                        <a:t>57%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C0504D"/>
                          </a:solidFill>
                          <a:effectLst/>
                          <a:uLnTx/>
                          <a:uFillTx/>
                          <a:latin typeface="Calibri" panose="020F0502020204030204"/>
                          <a:ea typeface="+mn-ea"/>
                          <a:cs typeface="+mn-cs"/>
                        </a:rPr>
                        <a:t>43%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60231124"/>
                  </a:ext>
                </a:extLst>
              </a:tr>
            </a:tbl>
          </a:graphicData>
        </a:graphic>
      </p:graphicFrame>
      <p:sp>
        <p:nvSpPr>
          <p:cNvPr id="7" name="TextBox 6">
            <a:extLst>
              <a:ext uri="{FF2B5EF4-FFF2-40B4-BE49-F238E27FC236}">
                <a16:creationId xmlns:a16="http://schemas.microsoft.com/office/drawing/2014/main" id="{ADA9577E-E0F2-913B-630D-ABAFDDCD8142}"/>
              </a:ext>
            </a:extLst>
          </p:cNvPr>
          <p:cNvSpPr txBox="1"/>
          <p:nvPr/>
        </p:nvSpPr>
        <p:spPr>
          <a:xfrm>
            <a:off x="297756" y="1266130"/>
            <a:ext cx="15447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2021 Trend:</a:t>
            </a:r>
          </a:p>
        </p:txBody>
      </p:sp>
      <p:pic>
        <p:nvPicPr>
          <p:cNvPr id="12" name="Picture 11">
            <a:extLst>
              <a:ext uri="{FF2B5EF4-FFF2-40B4-BE49-F238E27FC236}">
                <a16:creationId xmlns:a16="http://schemas.microsoft.com/office/drawing/2014/main" id="{B143C36A-DB79-25F0-9A5C-0B421EC7FCC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3615" y="6250450"/>
            <a:ext cx="1768469" cy="633785"/>
          </a:xfrm>
          <a:prstGeom prst="rect">
            <a:avLst/>
          </a:prstGeom>
          <a:noFill/>
          <a:ln>
            <a:noFill/>
          </a:ln>
        </p:spPr>
      </p:pic>
    </p:spTree>
    <p:extLst>
      <p:ext uri="{BB962C8B-B14F-4D97-AF65-F5344CB8AC3E}">
        <p14:creationId xmlns:p14="http://schemas.microsoft.com/office/powerpoint/2010/main" val="3253285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953159A-4BBD-5430-FF78-B46AEE5220EF}"/>
              </a:ext>
            </a:extLst>
          </p:cNvPr>
          <p:cNvSpPr/>
          <p:nvPr/>
        </p:nvSpPr>
        <p:spPr>
          <a:xfrm>
            <a:off x="6634069" y="2569862"/>
            <a:ext cx="1954947" cy="32585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88FE08F5-E798-6B15-3FB8-B2DF53C4C509}"/>
              </a:ext>
            </a:extLst>
          </p:cNvPr>
          <p:cNvSpPr/>
          <p:nvPr/>
        </p:nvSpPr>
        <p:spPr>
          <a:xfrm>
            <a:off x="2530200" y="2569862"/>
            <a:ext cx="1954947" cy="32585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90657"/>
            <a:ext cx="8667323" cy="438912"/>
          </a:xfrm>
        </p:spPr>
        <p:txBody>
          <a:bodyPr lIns="0" tIns="0" rIns="0" bIns="0">
            <a:noAutofit/>
          </a:bodyPr>
          <a:lstStyle/>
          <a:p>
            <a:r>
              <a:rPr lang="en-US" sz="2400" dirty="0">
                <a:solidFill>
                  <a:srgbClr val="333333"/>
                </a:solidFill>
                <a:latin typeface="Calibri" panose="020F0502020204030204"/>
              </a:rPr>
              <a:t>More than a quarter of Ohioans are struggling financially—things are bleaker for parents.</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A41707A-0410-4DE7-8968-4919232A2335}"/>
              </a:ext>
            </a:extLst>
          </p:cNvPr>
          <p:cNvGraphicFramePr/>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1837A04D-B969-46A2-89AD-EF4C1E57992B}"/>
              </a:ext>
            </a:extLst>
          </p:cNvPr>
          <p:cNvSpPr/>
          <p:nvPr/>
        </p:nvSpPr>
        <p:spPr>
          <a:xfrm>
            <a:off x="5250514" y="2569862"/>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-30</a:t>
            </a:r>
          </a:p>
        </p:txBody>
      </p:sp>
      <p:sp>
        <p:nvSpPr>
          <p:cNvPr id="20" name="Rectangle 19">
            <a:extLst>
              <a:ext uri="{FF2B5EF4-FFF2-40B4-BE49-F238E27FC236}">
                <a16:creationId xmlns:a16="http://schemas.microsoft.com/office/drawing/2014/main" id="{A2F9AB13-E401-47F1-A7A4-531AF904F296}"/>
              </a:ext>
            </a:extLst>
          </p:cNvPr>
          <p:cNvSpPr/>
          <p:nvPr/>
        </p:nvSpPr>
        <p:spPr>
          <a:xfrm>
            <a:off x="1180245" y="2569862"/>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-52</a:t>
            </a:r>
          </a:p>
        </p:txBody>
      </p:sp>
      <p:sp>
        <p:nvSpPr>
          <p:cNvPr id="3" name="TextBox 2">
            <a:extLst>
              <a:ext uri="{FF2B5EF4-FFF2-40B4-BE49-F238E27FC236}">
                <a16:creationId xmlns:a16="http://schemas.microsoft.com/office/drawing/2014/main" id="{5D8880D2-186E-54B1-FEF7-37993492F9A1}"/>
              </a:ext>
            </a:extLst>
          </p:cNvPr>
          <p:cNvSpPr txBox="1"/>
          <p:nvPr/>
        </p:nvSpPr>
        <p:spPr>
          <a:xfrm>
            <a:off x="276380" y="1814522"/>
            <a:ext cx="3870362"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In the past few months, have you or anyone living in your household been having serious problems paying your/the rent or mortgage, or not?</a:t>
            </a:r>
            <a:endParaRPr kumimoji="0" lang="en-US" sz="14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A086807-9E12-4516-2D69-19CAA6E60655}"/>
              </a:ext>
            </a:extLst>
          </p:cNvPr>
          <p:cNvSpPr txBox="1"/>
          <p:nvPr/>
        </p:nvSpPr>
        <p:spPr>
          <a:xfrm>
            <a:off x="4680680" y="1820001"/>
            <a:ext cx="4048941"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In the past few months, have you or anyone living in your household been having serious problems paying credit card bills, loans, or other debt, or not?</a:t>
            </a:r>
            <a:endParaRPr kumimoji="0" lang="en-US" sz="14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graphicFrame>
        <p:nvGraphicFramePr>
          <p:cNvPr id="12" name="Table 4">
            <a:extLst>
              <a:ext uri="{FF2B5EF4-FFF2-40B4-BE49-F238E27FC236}">
                <a16:creationId xmlns:a16="http://schemas.microsoft.com/office/drawing/2014/main" id="{687C26C5-E2F9-0992-E6D5-C8AD21B722B2}"/>
              </a:ext>
            </a:extLst>
          </p:cNvPr>
          <p:cNvGraphicFramePr>
            <a:graphicFrameLocks noGrp="1"/>
          </p:cNvGraphicFramePr>
          <p:nvPr/>
        </p:nvGraphicFramePr>
        <p:xfrm>
          <a:off x="225050" y="1404842"/>
          <a:ext cx="8693900" cy="335280"/>
        </p:xfrm>
        <a:graphic>
          <a:graphicData uri="http://schemas.openxmlformats.org/drawingml/2006/table">
            <a:tbl>
              <a:tblPr firstRow="1" bandRow="1">
                <a:tableStyleId>{5C22544A-7EE6-4342-B048-85BDC9FD1C3A}</a:tableStyleId>
              </a:tblPr>
              <a:tblGrid>
                <a:gridCol w="2173475">
                  <a:extLst>
                    <a:ext uri="{9D8B030D-6E8A-4147-A177-3AD203B41FA5}">
                      <a16:colId xmlns:a16="http://schemas.microsoft.com/office/drawing/2014/main" val="4020718356"/>
                    </a:ext>
                  </a:extLst>
                </a:gridCol>
                <a:gridCol w="2173475">
                  <a:extLst>
                    <a:ext uri="{9D8B030D-6E8A-4147-A177-3AD203B41FA5}">
                      <a16:colId xmlns:a16="http://schemas.microsoft.com/office/drawing/2014/main" val="2407022429"/>
                    </a:ext>
                  </a:extLst>
                </a:gridCol>
                <a:gridCol w="2173475">
                  <a:extLst>
                    <a:ext uri="{9D8B030D-6E8A-4147-A177-3AD203B41FA5}">
                      <a16:colId xmlns:a16="http://schemas.microsoft.com/office/drawing/2014/main" val="1985571776"/>
                    </a:ext>
                  </a:extLst>
                </a:gridCol>
                <a:gridCol w="2173475">
                  <a:extLst>
                    <a:ext uri="{9D8B030D-6E8A-4147-A177-3AD203B41FA5}">
                      <a16:colId xmlns:a16="http://schemas.microsoft.com/office/drawing/2014/main" val="3852017752"/>
                    </a:ext>
                  </a:extLst>
                </a:gridCol>
              </a:tblGrid>
              <a:tr h="2464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4C7BD1"/>
                          </a:solidFill>
                        </a:rPr>
                        <a:t>22% </a:t>
                      </a:r>
                      <a:r>
                        <a:rPr lang="en-US" sz="1600" b="0" dirty="0">
                          <a:solidFill>
                            <a:schemeClr val="tx1"/>
                          </a:solidFill>
                        </a:rPr>
                        <a:t>-</a:t>
                      </a:r>
                      <a:r>
                        <a:rPr lang="en-US" sz="1600" b="0" dirty="0"/>
                        <a:t> </a:t>
                      </a:r>
                      <a:r>
                        <a:rPr lang="en-US" sz="1600" b="0" dirty="0">
                          <a:solidFill>
                            <a:srgbClr val="C0504D"/>
                          </a:solidFill>
                        </a:rPr>
                        <a:t>75%</a:t>
                      </a: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C7BD1"/>
                          </a:solidFill>
                          <a:effectLst/>
                          <a:uLnTx/>
                          <a:uFillTx/>
                          <a:latin typeface="Calibri" panose="020F0502020204030204"/>
                          <a:ea typeface="+mn-ea"/>
                          <a:cs typeface="+mn-cs"/>
                        </a:rPr>
                        <a:t>29%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C0504D"/>
                          </a:solidFill>
                          <a:effectLst/>
                          <a:uLnTx/>
                          <a:uFillTx/>
                          <a:latin typeface="Calibri" panose="020F0502020204030204"/>
                          <a:ea typeface="+mn-ea"/>
                          <a:cs typeface="+mn-cs"/>
                        </a:rPr>
                        <a:t>70%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C7BD1"/>
                          </a:solidFill>
                          <a:effectLst/>
                          <a:uLnTx/>
                          <a:uFillTx/>
                          <a:latin typeface="Calibri" panose="020F0502020204030204"/>
                          <a:ea typeface="+mn-ea"/>
                          <a:cs typeface="+mn-cs"/>
                        </a:rPr>
                        <a:t>32%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C0504D"/>
                          </a:solidFill>
                          <a:effectLst/>
                          <a:uLnTx/>
                          <a:uFillTx/>
                          <a:latin typeface="Calibri" panose="020F0502020204030204"/>
                          <a:ea typeface="+mn-ea"/>
                          <a:cs typeface="+mn-cs"/>
                        </a:rPr>
                        <a:t>65%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C7BD1"/>
                          </a:solidFill>
                          <a:effectLst/>
                          <a:uLnTx/>
                          <a:uFillTx/>
                          <a:latin typeface="Calibri" panose="020F0502020204030204"/>
                          <a:ea typeface="+mn-ea"/>
                          <a:cs typeface="+mn-cs"/>
                        </a:rPr>
                        <a:t>34%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C0504D"/>
                          </a:solidFill>
                          <a:effectLst/>
                          <a:uLnTx/>
                          <a:uFillTx/>
                          <a:latin typeface="Calibri" panose="020F0502020204030204"/>
                          <a:ea typeface="+mn-ea"/>
                          <a:cs typeface="+mn-cs"/>
                        </a:rPr>
                        <a:t>64%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60231124"/>
                  </a:ext>
                </a:extLst>
              </a:tr>
            </a:tbl>
          </a:graphicData>
        </a:graphic>
      </p:graphicFrame>
      <p:sp>
        <p:nvSpPr>
          <p:cNvPr id="16" name="TextBox 15">
            <a:extLst>
              <a:ext uri="{FF2B5EF4-FFF2-40B4-BE49-F238E27FC236}">
                <a16:creationId xmlns:a16="http://schemas.microsoft.com/office/drawing/2014/main" id="{4ED9F774-701A-670B-5207-6D4C96C34BCC}"/>
              </a:ext>
            </a:extLst>
          </p:cNvPr>
          <p:cNvSpPr txBox="1"/>
          <p:nvPr/>
        </p:nvSpPr>
        <p:spPr>
          <a:xfrm>
            <a:off x="142442" y="1149862"/>
            <a:ext cx="15447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2021 Trend:</a:t>
            </a:r>
          </a:p>
        </p:txBody>
      </p:sp>
      <p:pic>
        <p:nvPicPr>
          <p:cNvPr id="18" name="Picture 17" descr="A picture containing drawing&#10;&#10;Description automatically generated">
            <a:extLst>
              <a:ext uri="{FF2B5EF4-FFF2-40B4-BE49-F238E27FC236}">
                <a16:creationId xmlns:a16="http://schemas.microsoft.com/office/drawing/2014/main" id="{5ECE8B2C-61B1-40A3-4936-9D0DC1C80F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9018" y="6425094"/>
            <a:ext cx="1313336" cy="284498"/>
          </a:xfrm>
          <a:prstGeom prst="rect">
            <a:avLst/>
          </a:prstGeom>
        </p:spPr>
      </p:pic>
      <p:cxnSp>
        <p:nvCxnSpPr>
          <p:cNvPr id="4" name="Straight Connector 3">
            <a:extLst>
              <a:ext uri="{FF2B5EF4-FFF2-40B4-BE49-F238E27FC236}">
                <a16:creationId xmlns:a16="http://schemas.microsoft.com/office/drawing/2014/main" id="{AD86AE55-55AE-05FB-9A1F-8078854023EF}"/>
              </a:ext>
            </a:extLst>
          </p:cNvPr>
          <p:cNvCxnSpPr>
            <a:cxnSpLocks/>
          </p:cNvCxnSpPr>
          <p:nvPr/>
        </p:nvCxnSpPr>
        <p:spPr>
          <a:xfrm>
            <a:off x="4572000" y="1404842"/>
            <a:ext cx="0" cy="4423520"/>
          </a:xfrm>
          <a:prstGeom prst="line">
            <a:avLst/>
          </a:prstGeom>
          <a:ln w="28575"/>
        </p:spPr>
        <p:style>
          <a:lnRef idx="2">
            <a:schemeClr val="dk1"/>
          </a:lnRef>
          <a:fillRef idx="0">
            <a:schemeClr val="dk1"/>
          </a:fillRef>
          <a:effectRef idx="1">
            <a:schemeClr val="dk1"/>
          </a:effectRef>
          <a:fontRef idx="minor">
            <a:schemeClr val="tx1"/>
          </a:fontRef>
        </p:style>
      </p:cxnSp>
      <p:sp>
        <p:nvSpPr>
          <p:cNvPr id="6" name="Rectangle 5">
            <a:extLst>
              <a:ext uri="{FF2B5EF4-FFF2-40B4-BE49-F238E27FC236}">
                <a16:creationId xmlns:a16="http://schemas.microsoft.com/office/drawing/2014/main" id="{D357E9A8-CDB8-4C89-46A4-5FE106C68A45}"/>
              </a:ext>
            </a:extLst>
          </p:cNvPr>
          <p:cNvSpPr/>
          <p:nvPr/>
        </p:nvSpPr>
        <p:spPr>
          <a:xfrm>
            <a:off x="3276857" y="2569862"/>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-44</a:t>
            </a:r>
          </a:p>
        </p:txBody>
      </p:sp>
      <p:sp>
        <p:nvSpPr>
          <p:cNvPr id="7" name="Rectangle 6">
            <a:extLst>
              <a:ext uri="{FF2B5EF4-FFF2-40B4-BE49-F238E27FC236}">
                <a16:creationId xmlns:a16="http://schemas.microsoft.com/office/drawing/2014/main" id="{17EA1574-0F6E-7D0F-2FB1-1B2E6ECBFCBE}"/>
              </a:ext>
            </a:extLst>
          </p:cNvPr>
          <p:cNvSpPr/>
          <p:nvPr/>
        </p:nvSpPr>
        <p:spPr>
          <a:xfrm>
            <a:off x="7212146" y="2569862"/>
            <a:ext cx="48923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-16</a:t>
            </a:r>
          </a:p>
        </p:txBody>
      </p:sp>
      <p:pic>
        <p:nvPicPr>
          <p:cNvPr id="17" name="Picture 16">
            <a:extLst>
              <a:ext uri="{FF2B5EF4-FFF2-40B4-BE49-F238E27FC236}">
                <a16:creationId xmlns:a16="http://schemas.microsoft.com/office/drawing/2014/main" id="{2FD60566-0A16-221C-867B-7AA31686F5A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2973686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402716"/>
            <a:ext cx="8867619" cy="438912"/>
          </a:xfrm>
        </p:spPr>
        <p:txBody>
          <a:bodyPr lIns="0" tIns="0" rIns="0" bIns="0">
            <a:noAutofit/>
          </a:bodyPr>
          <a:lstStyle/>
          <a:p>
            <a:r>
              <a:rPr lang="en-US" sz="2400" dirty="0">
                <a:solidFill>
                  <a:srgbClr val="333333"/>
                </a:solidFill>
                <a:latin typeface="Calibri" panose="020F0502020204030204"/>
              </a:rPr>
              <a:t>Over a third of working parents have faced “serious problems meeting both work and family responsibilities” in the last few months.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3912" y="6382967"/>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1097775"/>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a:extLst>
              <a:ext uri="{FF2B5EF4-FFF2-40B4-BE49-F238E27FC236}">
                <a16:creationId xmlns:a16="http://schemas.microsoft.com/office/drawing/2014/main" id="{C9FBE196-A1D6-4F4E-B09F-9799C24ACE0E}"/>
              </a:ext>
            </a:extLst>
          </p:cNvPr>
          <p:cNvGraphicFramePr/>
          <p:nvPr/>
        </p:nvGraphicFramePr>
        <p:xfrm>
          <a:off x="0" y="1429467"/>
          <a:ext cx="9144000"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4DD6683D-CD39-24B0-C453-3D5E4CC05122}"/>
              </a:ext>
            </a:extLst>
          </p:cNvPr>
          <p:cNvSpPr txBox="1"/>
          <p:nvPr/>
        </p:nvSpPr>
        <p:spPr>
          <a:xfrm>
            <a:off x="1921846" y="1861548"/>
            <a:ext cx="53003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And, over the past few months, have you or those in your household faced serious problems meeting both work and family responsibilities?</a:t>
            </a:r>
            <a:endParaRPr kumimoji="0" lang="en-US" sz="14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A3C137-D348-21B8-D400-6DA216C06814}"/>
              </a:ext>
            </a:extLst>
          </p:cNvPr>
          <p:cNvSpPr/>
          <p:nvPr/>
        </p:nvSpPr>
        <p:spPr>
          <a:xfrm>
            <a:off x="2104406" y="2829396"/>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-37</a:t>
            </a:r>
          </a:p>
        </p:txBody>
      </p:sp>
      <p:sp>
        <p:nvSpPr>
          <p:cNvPr id="13" name="Rectangle 12">
            <a:extLst>
              <a:ext uri="{FF2B5EF4-FFF2-40B4-BE49-F238E27FC236}">
                <a16:creationId xmlns:a16="http://schemas.microsoft.com/office/drawing/2014/main" id="{EC398BEA-67EC-C289-546A-BE93DC1811E4}"/>
              </a:ext>
            </a:extLst>
          </p:cNvPr>
          <p:cNvSpPr/>
          <p:nvPr/>
        </p:nvSpPr>
        <p:spPr>
          <a:xfrm>
            <a:off x="6628306" y="2829396"/>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-26</a:t>
            </a:r>
          </a:p>
        </p:txBody>
      </p:sp>
      <p:graphicFrame>
        <p:nvGraphicFramePr>
          <p:cNvPr id="3" name="Table 4">
            <a:extLst>
              <a:ext uri="{FF2B5EF4-FFF2-40B4-BE49-F238E27FC236}">
                <a16:creationId xmlns:a16="http://schemas.microsoft.com/office/drawing/2014/main" id="{9368D66B-4EA3-05A9-1CF4-3616B8A1B3F4}"/>
              </a:ext>
            </a:extLst>
          </p:cNvPr>
          <p:cNvGraphicFramePr>
            <a:graphicFrameLocks noGrp="1"/>
          </p:cNvGraphicFramePr>
          <p:nvPr/>
        </p:nvGraphicFramePr>
        <p:xfrm>
          <a:off x="338088" y="1502832"/>
          <a:ext cx="8467824" cy="335280"/>
        </p:xfrm>
        <a:graphic>
          <a:graphicData uri="http://schemas.openxmlformats.org/drawingml/2006/table">
            <a:tbl>
              <a:tblPr firstRow="1" bandRow="1">
                <a:tableStyleId>{5C22544A-7EE6-4342-B048-85BDC9FD1C3A}</a:tableStyleId>
              </a:tblPr>
              <a:tblGrid>
                <a:gridCol w="4233912">
                  <a:extLst>
                    <a:ext uri="{9D8B030D-6E8A-4147-A177-3AD203B41FA5}">
                      <a16:colId xmlns:a16="http://schemas.microsoft.com/office/drawing/2014/main" val="2407022429"/>
                    </a:ext>
                  </a:extLst>
                </a:gridCol>
                <a:gridCol w="4233912">
                  <a:extLst>
                    <a:ext uri="{9D8B030D-6E8A-4147-A177-3AD203B41FA5}">
                      <a16:colId xmlns:a16="http://schemas.microsoft.com/office/drawing/2014/main" val="3852017752"/>
                    </a:ext>
                  </a:extLst>
                </a:gridCol>
              </a:tblGrid>
              <a:tr h="246410">
                <a:tc>
                  <a:txBody>
                    <a:bodyPr/>
                    <a:lstStyle/>
                    <a:p>
                      <a:pPr algn="ctr"/>
                      <a:r>
                        <a:rPr lang="en-US" sz="1600" b="0" dirty="0">
                          <a:solidFill>
                            <a:srgbClr val="4C7BD1"/>
                          </a:solidFill>
                        </a:rPr>
                        <a:t>26% </a:t>
                      </a:r>
                      <a:r>
                        <a:rPr lang="en-US" sz="1600" b="0" dirty="0">
                          <a:solidFill>
                            <a:schemeClr val="tx1"/>
                          </a:solidFill>
                        </a:rPr>
                        <a:t>-</a:t>
                      </a:r>
                      <a:r>
                        <a:rPr lang="en-US" sz="1600" b="0" dirty="0"/>
                        <a:t> </a:t>
                      </a:r>
                      <a:r>
                        <a:rPr lang="en-US" sz="1600" b="0" dirty="0">
                          <a:solidFill>
                            <a:srgbClr val="C0504D"/>
                          </a:solidFill>
                        </a:rPr>
                        <a:t>70%</a:t>
                      </a: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C7BD1"/>
                          </a:solidFill>
                          <a:effectLst/>
                          <a:uLnTx/>
                          <a:uFillTx/>
                          <a:latin typeface="Calibri" panose="020F0502020204030204"/>
                          <a:ea typeface="+mn-ea"/>
                          <a:cs typeface="+mn-cs"/>
                        </a:rPr>
                        <a:t>35%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C0504D"/>
                          </a:solidFill>
                          <a:effectLst/>
                          <a:uLnTx/>
                          <a:uFillTx/>
                          <a:latin typeface="Calibri" panose="020F0502020204030204"/>
                          <a:ea typeface="+mn-ea"/>
                          <a:cs typeface="+mn-cs"/>
                        </a:rPr>
                        <a:t>64%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60231124"/>
                  </a:ext>
                </a:extLst>
              </a:tr>
            </a:tbl>
          </a:graphicData>
        </a:graphic>
      </p:graphicFrame>
      <p:sp>
        <p:nvSpPr>
          <p:cNvPr id="6" name="TextBox 5">
            <a:extLst>
              <a:ext uri="{FF2B5EF4-FFF2-40B4-BE49-F238E27FC236}">
                <a16:creationId xmlns:a16="http://schemas.microsoft.com/office/drawing/2014/main" id="{E3B5930A-2B9B-80F8-E3C8-08D50432F1EC}"/>
              </a:ext>
            </a:extLst>
          </p:cNvPr>
          <p:cNvSpPr txBox="1"/>
          <p:nvPr/>
        </p:nvSpPr>
        <p:spPr>
          <a:xfrm>
            <a:off x="297756" y="1266130"/>
            <a:ext cx="15447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2021 Trend:</a:t>
            </a:r>
          </a:p>
        </p:txBody>
      </p:sp>
      <p:pic>
        <p:nvPicPr>
          <p:cNvPr id="7" name="Picture 6">
            <a:extLst>
              <a:ext uri="{FF2B5EF4-FFF2-40B4-BE49-F238E27FC236}">
                <a16:creationId xmlns:a16="http://schemas.microsoft.com/office/drawing/2014/main" id="{9FAB9E2D-F8FC-3CF2-93F0-E97ED6ADC3C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
        <p:nvSpPr>
          <p:cNvPr id="11" name="Oval 10">
            <a:extLst>
              <a:ext uri="{FF2B5EF4-FFF2-40B4-BE49-F238E27FC236}">
                <a16:creationId xmlns:a16="http://schemas.microsoft.com/office/drawing/2014/main" id="{8325545D-9AC1-BA2F-DF49-9B68426EFE0D}"/>
              </a:ext>
            </a:extLst>
          </p:cNvPr>
          <p:cNvSpPr/>
          <p:nvPr/>
        </p:nvSpPr>
        <p:spPr>
          <a:xfrm>
            <a:off x="5639064" y="3739972"/>
            <a:ext cx="804672" cy="801873"/>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728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 is early childhood education? | UMass Global">
            <a:extLst>
              <a:ext uri="{FF2B5EF4-FFF2-40B4-BE49-F238E27FC236}">
                <a16:creationId xmlns:a16="http://schemas.microsoft.com/office/drawing/2014/main" id="{2B500BBA-AC25-9E24-F261-44950239DC28}"/>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821"/>
          <a:stretch/>
        </p:blipFill>
        <p:spPr bwMode="auto">
          <a:xfrm>
            <a:off x="0" y="28062"/>
            <a:ext cx="9144000" cy="542643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28D6982-06C8-40AD-B576-9AAFAD99D438}"/>
              </a:ext>
            </a:extLst>
          </p:cNvPr>
          <p:cNvSpPr/>
          <p:nvPr/>
        </p:nvSpPr>
        <p:spPr>
          <a:xfrm>
            <a:off x="0" y="5406119"/>
            <a:ext cx="9144000" cy="1451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DC6F50-BB2E-4041-BB7A-9382A4366FE4}"/>
              </a:ext>
            </a:extLst>
          </p:cNvPr>
          <p:cNvSpPr>
            <a:spLocks noGrp="1"/>
          </p:cNvSpPr>
          <p:nvPr>
            <p:ph type="ctrTitle" idx="4294967295"/>
          </p:nvPr>
        </p:nvSpPr>
        <p:spPr>
          <a:xfrm>
            <a:off x="230505" y="5544208"/>
            <a:ext cx="8132276" cy="2274635"/>
          </a:xfrm>
          <a:prstGeom prst="rect">
            <a:avLst/>
          </a:prstGeom>
        </p:spPr>
        <p:txBody>
          <a:bodyPr vert="horz" lIns="0" tIns="0" rIns="0" bIns="0" anchor="t">
            <a:noAutofit/>
          </a:bodyPr>
          <a:lstStyle/>
          <a:p>
            <a:r>
              <a:rPr lang="en-US" sz="4800" b="1" dirty="0">
                <a:solidFill>
                  <a:schemeClr val="bg1"/>
                </a:solidFill>
              </a:rPr>
              <a:t>For parents, child care is difficult to access and afford.</a:t>
            </a: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food, drawing&#10;&#10;Description automatically generated">
            <a:extLst>
              <a:ext uri="{FF2B5EF4-FFF2-40B4-BE49-F238E27FC236}">
                <a16:creationId xmlns:a16="http://schemas.microsoft.com/office/drawing/2014/main" id="{E639A896-4F4F-4FF8-92E9-D900C06BAAE9}"/>
              </a:ext>
            </a:extLst>
          </p:cNvPr>
          <p:cNvPicPr>
            <a:picLocks noChangeAspect="1"/>
          </p:cNvPicPr>
          <p:nvPr/>
        </p:nvPicPr>
        <p:blipFill rotWithShape="1">
          <a:blip r:embed="rId3">
            <a:extLst>
              <a:ext uri="{28A0092B-C50C-407E-A947-70E740481C1C}">
                <a14:useLocalDpi xmlns:a14="http://schemas.microsoft.com/office/drawing/2010/main" val="0"/>
              </a:ext>
            </a:extLst>
          </a:blip>
          <a:srcRect b="75958"/>
          <a:stretch/>
        </p:blipFill>
        <p:spPr>
          <a:xfrm rot="16200000">
            <a:off x="3872783" y="197479"/>
            <a:ext cx="9706134" cy="726136"/>
          </a:xfrm>
          <a:prstGeom prst="rect">
            <a:avLst/>
          </a:prstGeom>
        </p:spPr>
      </p:pic>
      <p:sp>
        <p:nvSpPr>
          <p:cNvPr id="5" name="Slide Number Placeholder 5">
            <a:extLst>
              <a:ext uri="{FF2B5EF4-FFF2-40B4-BE49-F238E27FC236}">
                <a16:creationId xmlns:a16="http://schemas.microsoft.com/office/drawing/2014/main" id="{3C7D1897-8BE2-8973-0061-F34B930C54AA}"/>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88804383-038A-F602-EEB5-C2D1E14D8919}"/>
              </a:ext>
            </a:extLst>
          </p:cNvPr>
          <p:cNvGrpSpPr/>
          <p:nvPr/>
        </p:nvGrpSpPr>
        <p:grpSpPr>
          <a:xfrm>
            <a:off x="55081" y="93854"/>
            <a:ext cx="3481705" cy="1247775"/>
            <a:chOff x="5607213" y="39189"/>
            <a:chExt cx="3481705" cy="1247775"/>
          </a:xfrm>
        </p:grpSpPr>
        <p:sp>
          <p:nvSpPr>
            <p:cNvPr id="7" name="Rectangle 6">
              <a:extLst>
                <a:ext uri="{FF2B5EF4-FFF2-40B4-BE49-F238E27FC236}">
                  <a16:creationId xmlns:a16="http://schemas.microsoft.com/office/drawing/2014/main" id="{7B5923A7-068B-1DDA-6601-D0FDAF313576}"/>
                </a:ext>
              </a:extLst>
            </p:cNvPr>
            <p:cNvSpPr/>
            <p:nvPr/>
          </p:nvSpPr>
          <p:spPr>
            <a:xfrm>
              <a:off x="5720640" y="168662"/>
              <a:ext cx="3254851"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96B74B-4B09-A928-9440-9696238BF5D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7213" y="39189"/>
              <a:ext cx="3481705" cy="1247775"/>
            </a:xfrm>
            <a:prstGeom prst="rect">
              <a:avLst/>
            </a:prstGeom>
            <a:noFill/>
            <a:ln>
              <a:noFill/>
            </a:ln>
          </p:spPr>
        </p:pic>
      </p:grpSp>
    </p:spTree>
    <p:extLst>
      <p:ext uri="{BB962C8B-B14F-4D97-AF65-F5344CB8AC3E}">
        <p14:creationId xmlns:p14="http://schemas.microsoft.com/office/powerpoint/2010/main" val="1678111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4237830-7FD0-BDC6-4041-8D572827DEE0}"/>
              </a:ext>
            </a:extLst>
          </p:cNvPr>
          <p:cNvSpPr/>
          <p:nvPr/>
        </p:nvSpPr>
        <p:spPr>
          <a:xfrm>
            <a:off x="4782526" y="2226471"/>
            <a:ext cx="1821307" cy="335629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3" name="Chart 22">
            <a:extLst>
              <a:ext uri="{FF2B5EF4-FFF2-40B4-BE49-F238E27FC236}">
                <a16:creationId xmlns:a16="http://schemas.microsoft.com/office/drawing/2014/main" id="{FA0A4275-7C4B-422D-8957-1590F1795A6B}"/>
              </a:ext>
            </a:extLst>
          </p:cNvPr>
          <p:cNvGraphicFramePr/>
          <p:nvPr/>
        </p:nvGraphicFramePr>
        <p:xfrm>
          <a:off x="4641721" y="1340590"/>
          <a:ext cx="4097370" cy="488010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Rounded Corners 5">
            <a:extLst>
              <a:ext uri="{FF2B5EF4-FFF2-40B4-BE49-F238E27FC236}">
                <a16:creationId xmlns:a16="http://schemas.microsoft.com/office/drawing/2014/main" id="{84557A96-9CDB-A1B5-5E01-ACA56400C773}"/>
              </a:ext>
            </a:extLst>
          </p:cNvPr>
          <p:cNvSpPr/>
          <p:nvPr/>
        </p:nvSpPr>
        <p:spPr>
          <a:xfrm>
            <a:off x="2651763" y="2231408"/>
            <a:ext cx="1821307" cy="335629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le 4">
            <a:extLst>
              <a:ext uri="{FF2B5EF4-FFF2-40B4-BE49-F238E27FC236}">
                <a16:creationId xmlns:a16="http://schemas.microsoft.com/office/drawing/2014/main" id="{0A3652F6-81CD-9A04-69B2-99D003BABF4B}"/>
              </a:ext>
            </a:extLst>
          </p:cNvPr>
          <p:cNvGraphicFramePr>
            <a:graphicFrameLocks noGrp="1"/>
          </p:cNvGraphicFramePr>
          <p:nvPr/>
        </p:nvGraphicFramePr>
        <p:xfrm>
          <a:off x="175298" y="1268889"/>
          <a:ext cx="8793404" cy="335280"/>
        </p:xfrm>
        <a:graphic>
          <a:graphicData uri="http://schemas.openxmlformats.org/drawingml/2006/table">
            <a:tbl>
              <a:tblPr firstRow="1" bandRow="1">
                <a:tableStyleId>{5C22544A-7EE6-4342-B048-85BDC9FD1C3A}</a:tableStyleId>
              </a:tblPr>
              <a:tblGrid>
                <a:gridCol w="2198351">
                  <a:extLst>
                    <a:ext uri="{9D8B030D-6E8A-4147-A177-3AD203B41FA5}">
                      <a16:colId xmlns:a16="http://schemas.microsoft.com/office/drawing/2014/main" val="2407022429"/>
                    </a:ext>
                  </a:extLst>
                </a:gridCol>
                <a:gridCol w="2198351">
                  <a:extLst>
                    <a:ext uri="{9D8B030D-6E8A-4147-A177-3AD203B41FA5}">
                      <a16:colId xmlns:a16="http://schemas.microsoft.com/office/drawing/2014/main" val="4218239938"/>
                    </a:ext>
                  </a:extLst>
                </a:gridCol>
                <a:gridCol w="2198351">
                  <a:extLst>
                    <a:ext uri="{9D8B030D-6E8A-4147-A177-3AD203B41FA5}">
                      <a16:colId xmlns:a16="http://schemas.microsoft.com/office/drawing/2014/main" val="2885212081"/>
                    </a:ext>
                  </a:extLst>
                </a:gridCol>
                <a:gridCol w="2198351">
                  <a:extLst>
                    <a:ext uri="{9D8B030D-6E8A-4147-A177-3AD203B41FA5}">
                      <a16:colId xmlns:a16="http://schemas.microsoft.com/office/drawing/2014/main" val="3852017752"/>
                    </a:ext>
                  </a:extLst>
                </a:gridCol>
              </a:tblGrid>
              <a:tr h="246410">
                <a:tc>
                  <a:txBody>
                    <a:bodyPr/>
                    <a:lstStyle/>
                    <a:p>
                      <a:pPr algn="ctr"/>
                      <a:r>
                        <a:rPr lang="en-US" sz="1600" b="0" dirty="0">
                          <a:solidFill>
                            <a:srgbClr val="4C7BD1"/>
                          </a:solidFill>
                        </a:rPr>
                        <a:t>57% </a:t>
                      </a:r>
                      <a:r>
                        <a:rPr lang="en-US" sz="1600" b="0" dirty="0">
                          <a:solidFill>
                            <a:schemeClr val="tx1"/>
                          </a:solidFill>
                        </a:rPr>
                        <a:t>-</a:t>
                      </a:r>
                      <a:r>
                        <a:rPr lang="en-US" sz="1600" b="0" dirty="0"/>
                        <a:t> </a:t>
                      </a:r>
                      <a:r>
                        <a:rPr lang="en-US" sz="1600" b="0" dirty="0">
                          <a:solidFill>
                            <a:srgbClr val="C0504D"/>
                          </a:solidFill>
                        </a:rPr>
                        <a:t>43%</a:t>
                      </a: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C7BD1"/>
                          </a:solidFill>
                          <a:effectLst/>
                          <a:uLnTx/>
                          <a:uFillTx/>
                          <a:latin typeface="Calibri" panose="020F0502020204030204"/>
                          <a:ea typeface="+mn-ea"/>
                          <a:cs typeface="+mn-cs"/>
                        </a:rPr>
                        <a:t>59%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C0504D"/>
                          </a:solidFill>
                          <a:effectLst/>
                          <a:uLnTx/>
                          <a:uFillTx/>
                          <a:latin typeface="Calibri" panose="020F0502020204030204"/>
                          <a:ea typeface="+mn-ea"/>
                          <a:cs typeface="+mn-cs"/>
                        </a:rPr>
                        <a:t>41%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C7BD1"/>
                          </a:solidFill>
                          <a:effectLst/>
                          <a:uLnTx/>
                          <a:uFillTx/>
                          <a:latin typeface="+mn-lt"/>
                          <a:ea typeface="+mn-ea"/>
                          <a:cs typeface="+mn-cs"/>
                        </a:rPr>
                        <a:t>20% </a:t>
                      </a:r>
                      <a:r>
                        <a:rPr kumimoji="0" lang="en-US" sz="1600" b="0" i="0" u="none" strike="noStrike" kern="1200" cap="none" spc="0" normalizeH="0" baseline="0" noProof="0" dirty="0">
                          <a:ln>
                            <a:noFill/>
                          </a:ln>
                          <a:solidFill>
                            <a:prstClr val="black"/>
                          </a:solidFill>
                          <a:effectLst/>
                          <a:uLnTx/>
                          <a:uFillTx/>
                          <a:latin typeface="+mn-lt"/>
                          <a:ea typeface="+mn-ea"/>
                          <a:cs typeface="+mn-cs"/>
                        </a:rPr>
                        <a:t>-</a:t>
                      </a:r>
                      <a:r>
                        <a:rPr kumimoji="0" lang="en-US" sz="1600" b="0" i="0" u="none" strike="noStrike" kern="1200" cap="none" spc="0" normalizeH="0" baseline="0" noProof="0" dirty="0">
                          <a:ln>
                            <a:noFill/>
                          </a:ln>
                          <a:solidFill>
                            <a:prstClr val="white"/>
                          </a:solidFill>
                          <a:effectLst/>
                          <a:uLnTx/>
                          <a:uFillTx/>
                          <a:latin typeface="+mn-lt"/>
                          <a:ea typeface="+mn-ea"/>
                          <a:cs typeface="+mn-cs"/>
                        </a:rPr>
                        <a:t> </a:t>
                      </a:r>
                      <a:r>
                        <a:rPr kumimoji="0" lang="en-US" sz="1600" b="0" i="0" u="none" strike="noStrike" kern="1200" cap="none" spc="0" normalizeH="0" baseline="0" noProof="0" dirty="0">
                          <a:ln>
                            <a:noFill/>
                          </a:ln>
                          <a:solidFill>
                            <a:srgbClr val="C0504D"/>
                          </a:solidFill>
                          <a:effectLst/>
                          <a:uLnTx/>
                          <a:uFillTx/>
                          <a:latin typeface="+mn-lt"/>
                          <a:ea typeface="+mn-ea"/>
                          <a:cs typeface="+mn-cs"/>
                        </a:rPr>
                        <a:t>80%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C7BD1"/>
                          </a:solidFill>
                          <a:effectLst/>
                          <a:uLnTx/>
                          <a:uFillTx/>
                          <a:latin typeface="Calibri" panose="020F0502020204030204"/>
                          <a:ea typeface="+mn-ea"/>
                          <a:cs typeface="+mn-cs"/>
                        </a:rPr>
                        <a:t>25%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C0504D"/>
                          </a:solidFill>
                          <a:effectLst/>
                          <a:uLnTx/>
                          <a:uFillTx/>
                          <a:latin typeface="Calibri" panose="020F0502020204030204"/>
                          <a:ea typeface="+mn-ea"/>
                          <a:cs typeface="+mn-cs"/>
                        </a:rPr>
                        <a:t>75%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60231124"/>
                  </a:ext>
                </a:extLst>
              </a:tr>
            </a:tbl>
          </a:graphicData>
        </a:graphic>
      </p:graphicFrame>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90657"/>
            <a:ext cx="8867619" cy="438912"/>
          </a:xfrm>
        </p:spPr>
        <p:txBody>
          <a:bodyPr lIns="0" tIns="0" rIns="0" bIns="0">
            <a:noAutofit/>
          </a:bodyPr>
          <a:lstStyle/>
          <a:p>
            <a:r>
              <a:rPr lang="en-US" sz="2100" dirty="0">
                <a:solidFill>
                  <a:srgbClr val="333333"/>
                </a:solidFill>
                <a:latin typeface="Calibri" panose="020F0502020204030204"/>
              </a:rPr>
              <a:t>A majority of parents believe child care is difficult to find (this has increased by 14-points since 2021). Ohioans OVERWHELMINGLY believe child care is expensive.</a:t>
            </a:r>
            <a:endParaRPr lang="en-US" sz="21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9018" y="6425094"/>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4">
            <a:extLst>
              <a:ext uri="{28A0092B-C50C-407E-A947-70E740481C1C}">
                <a14:useLocalDpi xmlns:a14="http://schemas.microsoft.com/office/drawing/2010/main" val="0"/>
              </a:ext>
            </a:extLst>
          </a:blip>
          <a:srcRect b="93078"/>
          <a:stretch/>
        </p:blipFill>
        <p:spPr>
          <a:xfrm>
            <a:off x="276381" y="867158"/>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A41707A-0410-4DE7-8968-4919232A2335}"/>
              </a:ext>
            </a:extLst>
          </p:cNvPr>
          <p:cNvGraphicFramePr/>
          <p:nvPr/>
        </p:nvGraphicFramePr>
        <p:xfrm>
          <a:off x="491187" y="1324963"/>
          <a:ext cx="4097370" cy="4880109"/>
        </p:xfrm>
        <a:graphic>
          <a:graphicData uri="http://schemas.openxmlformats.org/drawingml/2006/chart">
            <c:chart xmlns:c="http://schemas.openxmlformats.org/drawingml/2006/chart" xmlns:r="http://schemas.openxmlformats.org/officeDocument/2006/relationships" r:id="rId5"/>
          </a:graphicData>
        </a:graphic>
      </p:graphicFrame>
      <p:sp>
        <p:nvSpPr>
          <p:cNvPr id="20" name="Rectangle 19">
            <a:extLst>
              <a:ext uri="{FF2B5EF4-FFF2-40B4-BE49-F238E27FC236}">
                <a16:creationId xmlns:a16="http://schemas.microsoft.com/office/drawing/2014/main" id="{A2F9AB13-E401-47F1-A7A4-531AF904F296}"/>
              </a:ext>
            </a:extLst>
          </p:cNvPr>
          <p:cNvSpPr/>
          <p:nvPr/>
        </p:nvSpPr>
        <p:spPr>
          <a:xfrm>
            <a:off x="1284536" y="2199065"/>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+10</a:t>
            </a:r>
          </a:p>
        </p:txBody>
      </p:sp>
      <p:sp>
        <p:nvSpPr>
          <p:cNvPr id="15" name="TextBox 14">
            <a:extLst>
              <a:ext uri="{FF2B5EF4-FFF2-40B4-BE49-F238E27FC236}">
                <a16:creationId xmlns:a16="http://schemas.microsoft.com/office/drawing/2014/main" id="{D0999833-A199-4DD2-869C-B7D142206748}"/>
              </a:ext>
            </a:extLst>
          </p:cNvPr>
          <p:cNvSpPr txBox="1"/>
          <p:nvPr/>
        </p:nvSpPr>
        <p:spPr>
          <a:xfrm>
            <a:off x="898737" y="1623033"/>
            <a:ext cx="3294092"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Do you generally believe that childcare in your local area is…</a:t>
            </a:r>
            <a:endParaRPr kumimoji="0" lang="en-US" sz="16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8C0D6A9-3B68-4C11-AC1A-9DF1B1593FEF}"/>
              </a:ext>
            </a:extLst>
          </p:cNvPr>
          <p:cNvSpPr/>
          <p:nvPr/>
        </p:nvSpPr>
        <p:spPr>
          <a:xfrm>
            <a:off x="3313197" y="2199065"/>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-10</a:t>
            </a:r>
          </a:p>
        </p:txBody>
      </p:sp>
      <p:sp>
        <p:nvSpPr>
          <p:cNvPr id="19" name="Rectangle 18">
            <a:extLst>
              <a:ext uri="{FF2B5EF4-FFF2-40B4-BE49-F238E27FC236}">
                <a16:creationId xmlns:a16="http://schemas.microsoft.com/office/drawing/2014/main" id="{1837A04D-B969-46A2-89AD-EF4C1E57992B}"/>
              </a:ext>
            </a:extLst>
          </p:cNvPr>
          <p:cNvSpPr/>
          <p:nvPr/>
        </p:nvSpPr>
        <p:spPr>
          <a:xfrm>
            <a:off x="5341860" y="2199065"/>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-68</a:t>
            </a:r>
          </a:p>
        </p:txBody>
      </p:sp>
      <p:sp>
        <p:nvSpPr>
          <p:cNvPr id="24" name="Rectangle 23">
            <a:extLst>
              <a:ext uri="{FF2B5EF4-FFF2-40B4-BE49-F238E27FC236}">
                <a16:creationId xmlns:a16="http://schemas.microsoft.com/office/drawing/2014/main" id="{AF973C37-8DF7-4F63-8423-D80D168954B3}"/>
              </a:ext>
            </a:extLst>
          </p:cNvPr>
          <p:cNvSpPr/>
          <p:nvPr/>
        </p:nvSpPr>
        <p:spPr>
          <a:xfrm>
            <a:off x="7411621" y="2195341"/>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-62</a:t>
            </a:r>
          </a:p>
        </p:txBody>
      </p:sp>
      <p:sp>
        <p:nvSpPr>
          <p:cNvPr id="21" name="TextBox 20">
            <a:extLst>
              <a:ext uri="{FF2B5EF4-FFF2-40B4-BE49-F238E27FC236}">
                <a16:creationId xmlns:a16="http://schemas.microsoft.com/office/drawing/2014/main" id="{96A11A22-ADA4-499A-9F7C-A9B074767D74}"/>
              </a:ext>
            </a:extLst>
          </p:cNvPr>
          <p:cNvSpPr txBox="1"/>
          <p:nvPr/>
        </p:nvSpPr>
        <p:spPr>
          <a:xfrm>
            <a:off x="4951172" y="1623033"/>
            <a:ext cx="351851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Do you believe that childcare in your local area is…</a:t>
            </a:r>
            <a:endParaRPr kumimoji="0" lang="en-US" sz="16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C27AFF1-84AB-193F-E383-B40F5DB2BAC7}"/>
              </a:ext>
            </a:extLst>
          </p:cNvPr>
          <p:cNvSpPr txBox="1"/>
          <p:nvPr/>
        </p:nvSpPr>
        <p:spPr>
          <a:xfrm>
            <a:off x="84693" y="1035310"/>
            <a:ext cx="15447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2021 Trend:</a:t>
            </a:r>
          </a:p>
        </p:txBody>
      </p:sp>
      <p:cxnSp>
        <p:nvCxnSpPr>
          <p:cNvPr id="17" name="Straight Connector 16">
            <a:extLst>
              <a:ext uri="{FF2B5EF4-FFF2-40B4-BE49-F238E27FC236}">
                <a16:creationId xmlns:a16="http://schemas.microsoft.com/office/drawing/2014/main" id="{4D798C81-8A3D-47DE-907E-AEFFF364896C}"/>
              </a:ext>
            </a:extLst>
          </p:cNvPr>
          <p:cNvCxnSpPr>
            <a:cxnSpLocks/>
          </p:cNvCxnSpPr>
          <p:nvPr/>
        </p:nvCxnSpPr>
        <p:spPr>
          <a:xfrm>
            <a:off x="4572000" y="1268889"/>
            <a:ext cx="0" cy="4423520"/>
          </a:xfrm>
          <a:prstGeom prst="line">
            <a:avLst/>
          </a:prstGeom>
          <a:ln w="28575"/>
        </p:spPr>
        <p:style>
          <a:lnRef idx="2">
            <a:schemeClr val="dk1"/>
          </a:lnRef>
          <a:fillRef idx="0">
            <a:schemeClr val="dk1"/>
          </a:fillRef>
          <a:effectRef idx="1">
            <a:schemeClr val="dk1"/>
          </a:effectRef>
          <a:fontRef idx="minor">
            <a:schemeClr val="tx1"/>
          </a:fontRef>
        </p:style>
      </p:cxnSp>
      <p:pic>
        <p:nvPicPr>
          <p:cNvPr id="11" name="Picture 10">
            <a:extLst>
              <a:ext uri="{FF2B5EF4-FFF2-40B4-BE49-F238E27FC236}">
                <a16:creationId xmlns:a16="http://schemas.microsoft.com/office/drawing/2014/main" id="{3100E76F-6A8A-3394-6CF8-DA313A9F5E3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514670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343464"/>
            <a:ext cx="8567817" cy="438912"/>
          </a:xfrm>
        </p:spPr>
        <p:txBody>
          <a:bodyPr lIns="0" tIns="0" rIns="0" bIns="0">
            <a:noAutofit/>
          </a:bodyPr>
          <a:lstStyle/>
          <a:p>
            <a:r>
              <a:rPr lang="en-US" sz="2400" dirty="0">
                <a:solidFill>
                  <a:srgbClr val="333333"/>
                </a:solidFill>
                <a:latin typeface="Calibri" panose="020F0502020204030204"/>
              </a:rPr>
              <a:t>A plurality of all Ohioans believe it has become harder to access child care since COVID-19 started. And a majority of parents believe it has gotten harder to afford and access quality child care in the last year.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1048944"/>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A41707A-0410-4DE7-8968-4919232A2335}"/>
              </a:ext>
            </a:extLst>
          </p:cNvPr>
          <p:cNvGraphicFramePr/>
          <p:nvPr/>
        </p:nvGraphicFramePr>
        <p:xfrm>
          <a:off x="177553" y="1324963"/>
          <a:ext cx="4731798"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A2F9AB13-E401-47F1-A7A4-531AF904F296}"/>
              </a:ext>
            </a:extLst>
          </p:cNvPr>
          <p:cNvSpPr/>
          <p:nvPr/>
        </p:nvSpPr>
        <p:spPr>
          <a:xfrm>
            <a:off x="879158" y="2100566"/>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-40</a:t>
            </a:r>
          </a:p>
        </p:txBody>
      </p:sp>
      <p:sp>
        <p:nvSpPr>
          <p:cNvPr id="3" name="TextBox 2">
            <a:extLst>
              <a:ext uri="{FF2B5EF4-FFF2-40B4-BE49-F238E27FC236}">
                <a16:creationId xmlns:a16="http://schemas.microsoft.com/office/drawing/2014/main" id="{5D8880D2-186E-54B1-FEF7-37993492F9A1}"/>
              </a:ext>
            </a:extLst>
          </p:cNvPr>
          <p:cNvSpPr txBox="1"/>
          <p:nvPr/>
        </p:nvSpPr>
        <p:spPr>
          <a:xfrm>
            <a:off x="705750" y="1298961"/>
            <a:ext cx="3579218"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And since 2020 and the start of the pandemic, do you think that the availability of high quality and affordable child care has...</a:t>
            </a:r>
          </a:p>
        </p:txBody>
      </p:sp>
      <p:pic>
        <p:nvPicPr>
          <p:cNvPr id="6" name="Picture 5" descr="A picture containing drawing&#10;&#10;Description automatically generated">
            <a:extLst>
              <a:ext uri="{FF2B5EF4-FFF2-40B4-BE49-F238E27FC236}">
                <a16:creationId xmlns:a16="http://schemas.microsoft.com/office/drawing/2014/main" id="{B9740208-4218-B2AF-D370-5C1F0FF132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9018" y="6425094"/>
            <a:ext cx="1313336" cy="284498"/>
          </a:xfrm>
          <a:prstGeom prst="rect">
            <a:avLst/>
          </a:prstGeom>
        </p:spPr>
      </p:pic>
      <p:sp>
        <p:nvSpPr>
          <p:cNvPr id="12" name="Rectangle 11">
            <a:extLst>
              <a:ext uri="{FF2B5EF4-FFF2-40B4-BE49-F238E27FC236}">
                <a16:creationId xmlns:a16="http://schemas.microsoft.com/office/drawing/2014/main" id="{C9C48865-E9DB-03F0-405D-088284527C7A}"/>
              </a:ext>
            </a:extLst>
          </p:cNvPr>
          <p:cNvSpPr/>
          <p:nvPr/>
        </p:nvSpPr>
        <p:spPr>
          <a:xfrm>
            <a:off x="3320526" y="2100566"/>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-39</a:t>
            </a:r>
          </a:p>
        </p:txBody>
      </p:sp>
      <p:cxnSp>
        <p:nvCxnSpPr>
          <p:cNvPr id="4" name="Straight Connector 3">
            <a:extLst>
              <a:ext uri="{FF2B5EF4-FFF2-40B4-BE49-F238E27FC236}">
                <a16:creationId xmlns:a16="http://schemas.microsoft.com/office/drawing/2014/main" id="{9F85BE33-7ABB-6389-904D-A78D7EA2BCE8}"/>
              </a:ext>
            </a:extLst>
          </p:cNvPr>
          <p:cNvCxnSpPr>
            <a:cxnSpLocks/>
          </p:cNvCxnSpPr>
          <p:nvPr/>
        </p:nvCxnSpPr>
        <p:spPr>
          <a:xfrm>
            <a:off x="4881411" y="1233377"/>
            <a:ext cx="0" cy="4423520"/>
          </a:xfrm>
          <a:prstGeom prst="line">
            <a:avLst/>
          </a:prstGeom>
          <a:ln w="28575"/>
        </p:spPr>
        <p:style>
          <a:lnRef idx="2">
            <a:schemeClr val="dk1"/>
          </a:lnRef>
          <a:fillRef idx="0">
            <a:schemeClr val="dk1"/>
          </a:fillRef>
          <a:effectRef idx="1">
            <a:schemeClr val="dk1"/>
          </a:effectRef>
          <a:fontRef idx="minor">
            <a:schemeClr val="tx1"/>
          </a:fontRef>
        </p:style>
      </p:cxnSp>
      <p:graphicFrame>
        <p:nvGraphicFramePr>
          <p:cNvPr id="11" name="Chart 10">
            <a:extLst>
              <a:ext uri="{FF2B5EF4-FFF2-40B4-BE49-F238E27FC236}">
                <a16:creationId xmlns:a16="http://schemas.microsoft.com/office/drawing/2014/main" id="{CCD7FFA5-61E6-637B-CB60-82EEFC792A03}"/>
              </a:ext>
            </a:extLst>
          </p:cNvPr>
          <p:cNvGraphicFramePr/>
          <p:nvPr/>
        </p:nvGraphicFramePr>
        <p:xfrm>
          <a:off x="4909351" y="1324963"/>
          <a:ext cx="4306288" cy="4880109"/>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3AF72795-030A-ADD2-CA8A-96C502131718}"/>
              </a:ext>
            </a:extLst>
          </p:cNvPr>
          <p:cNvSpPr/>
          <p:nvPr/>
        </p:nvSpPr>
        <p:spPr>
          <a:xfrm>
            <a:off x="6667515" y="2100566"/>
            <a:ext cx="65526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-38</a:t>
            </a:r>
          </a:p>
        </p:txBody>
      </p:sp>
      <p:sp>
        <p:nvSpPr>
          <p:cNvPr id="18" name="TextBox 17">
            <a:extLst>
              <a:ext uri="{FF2B5EF4-FFF2-40B4-BE49-F238E27FC236}">
                <a16:creationId xmlns:a16="http://schemas.microsoft.com/office/drawing/2014/main" id="{032B972D-CCAC-C918-8E9E-36C4A828FE72}"/>
              </a:ext>
            </a:extLst>
          </p:cNvPr>
          <p:cNvSpPr txBox="1"/>
          <p:nvPr/>
        </p:nvSpPr>
        <p:spPr>
          <a:xfrm>
            <a:off x="5138314" y="1298961"/>
            <a:ext cx="373184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In your sense, over the last year, has affording and accessing quality child care become...</a:t>
            </a:r>
            <a:endParaRPr kumimoji="0" lang="en-US" sz="14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052D7E6-D610-7584-A752-A58535DDB92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238646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C9FBE196-A1D6-4F4E-B09F-9799C24ACE0E}"/>
              </a:ext>
            </a:extLst>
          </p:cNvPr>
          <p:cNvGraphicFramePr/>
          <p:nvPr>
            <p:extLst>
              <p:ext uri="{D42A27DB-BD31-4B8C-83A1-F6EECF244321}">
                <p14:modId xmlns:p14="http://schemas.microsoft.com/office/powerpoint/2010/main" val="2546416529"/>
              </p:ext>
            </p:extLst>
          </p:nvPr>
        </p:nvGraphicFramePr>
        <p:xfrm>
          <a:off x="0" y="1815598"/>
          <a:ext cx="9144000" cy="488010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8342815" cy="438912"/>
          </a:xfrm>
        </p:spPr>
        <p:txBody>
          <a:bodyPr lIns="0" tIns="0" rIns="0" bIns="0">
            <a:noAutofit/>
          </a:bodyPr>
          <a:lstStyle/>
          <a:p>
            <a:r>
              <a:rPr lang="en-US" sz="2400" dirty="0">
                <a:solidFill>
                  <a:srgbClr val="333333"/>
                </a:solidFill>
                <a:latin typeface="Calibri" panose="020F0502020204030204"/>
              </a:rPr>
              <a:t>Forty-seven percent of Ohioans are worried about being able to put food on the table.</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F2E5682-D6F3-4BA4-97D2-6B291F23A4E4}"/>
              </a:ext>
            </a:extLst>
          </p:cNvPr>
          <p:cNvSpPr/>
          <p:nvPr/>
        </p:nvSpPr>
        <p:spPr>
          <a:xfrm>
            <a:off x="4203694" y="2834531"/>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-18</a:t>
            </a:r>
          </a:p>
        </p:txBody>
      </p:sp>
      <p:sp>
        <p:nvSpPr>
          <p:cNvPr id="29" name="Rectangle 28">
            <a:extLst>
              <a:ext uri="{FF2B5EF4-FFF2-40B4-BE49-F238E27FC236}">
                <a16:creationId xmlns:a16="http://schemas.microsoft.com/office/drawing/2014/main" id="{F7BF7BBC-1C05-42CE-9F8C-885903F8D80F}"/>
              </a:ext>
            </a:extLst>
          </p:cNvPr>
          <p:cNvSpPr/>
          <p:nvPr/>
        </p:nvSpPr>
        <p:spPr>
          <a:xfrm>
            <a:off x="1294373" y="2829396"/>
            <a:ext cx="37221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-6</a:t>
            </a:r>
          </a:p>
        </p:txBody>
      </p:sp>
      <p:sp>
        <p:nvSpPr>
          <p:cNvPr id="30" name="Rectangle 29">
            <a:extLst>
              <a:ext uri="{FF2B5EF4-FFF2-40B4-BE49-F238E27FC236}">
                <a16:creationId xmlns:a16="http://schemas.microsoft.com/office/drawing/2014/main" id="{0D1815D5-9EAE-47DD-9BFD-04FF6CBCAAC9}"/>
              </a:ext>
            </a:extLst>
          </p:cNvPr>
          <p:cNvSpPr/>
          <p:nvPr/>
        </p:nvSpPr>
        <p:spPr>
          <a:xfrm>
            <a:off x="7285253" y="2829396"/>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-42</a:t>
            </a:r>
          </a:p>
        </p:txBody>
      </p:sp>
      <p:sp>
        <p:nvSpPr>
          <p:cNvPr id="3" name="TextBox 2">
            <a:extLst>
              <a:ext uri="{FF2B5EF4-FFF2-40B4-BE49-F238E27FC236}">
                <a16:creationId xmlns:a16="http://schemas.microsoft.com/office/drawing/2014/main" id="{E606FB5F-2894-44BC-8AF3-A6BD130CC0F0}"/>
              </a:ext>
            </a:extLst>
          </p:cNvPr>
          <p:cNvSpPr txBox="1"/>
          <p:nvPr/>
        </p:nvSpPr>
        <p:spPr>
          <a:xfrm>
            <a:off x="265651" y="1790525"/>
            <a:ext cx="2631874"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Concerned about being able to put enough food on the table over the next year</a:t>
            </a:r>
            <a:endParaRPr kumimoji="0" lang="en-US" sz="14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D802DB45-A42E-4D62-8615-A33C5E567709}"/>
              </a:ext>
            </a:extLst>
          </p:cNvPr>
          <p:cNvSpPr txBox="1"/>
          <p:nvPr/>
        </p:nvSpPr>
        <p:spPr>
          <a:xfrm>
            <a:off x="2966013" y="1790525"/>
            <a:ext cx="2934586"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Struggling to feed your family</a:t>
            </a:r>
            <a:endParaRPr kumimoji="0" lang="en-US" sz="14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07478116-6DBE-488B-8FDA-C86D7BF5D39F}"/>
              </a:ext>
            </a:extLst>
          </p:cNvPr>
          <p:cNvSpPr txBox="1"/>
          <p:nvPr/>
        </p:nvSpPr>
        <p:spPr>
          <a:xfrm>
            <a:off x="6010193" y="1790525"/>
            <a:ext cx="293458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 Having issues accessing high quality child care</a:t>
            </a:r>
          </a:p>
        </p:txBody>
      </p:sp>
      <p:pic>
        <p:nvPicPr>
          <p:cNvPr id="5" name="Picture 4" descr="A picture containing drawing&#10;&#10;Description automatically generated">
            <a:extLst>
              <a:ext uri="{FF2B5EF4-FFF2-40B4-BE49-F238E27FC236}">
                <a16:creationId xmlns:a16="http://schemas.microsoft.com/office/drawing/2014/main" id="{C34D6CE1-2E8F-409B-5120-81F2FA9AF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sp>
        <p:nvSpPr>
          <p:cNvPr id="6" name="Rectangle 5">
            <a:extLst>
              <a:ext uri="{FF2B5EF4-FFF2-40B4-BE49-F238E27FC236}">
                <a16:creationId xmlns:a16="http://schemas.microsoft.com/office/drawing/2014/main" id="{80FF9211-E1B4-FC3E-2210-4B94F1D0F6C4}"/>
              </a:ext>
            </a:extLst>
          </p:cNvPr>
          <p:cNvSpPr/>
          <p:nvPr/>
        </p:nvSpPr>
        <p:spPr>
          <a:xfrm>
            <a:off x="2663713" y="6375636"/>
            <a:ext cx="3816575"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Do any of the following things apply either to you or to someone you know?</a:t>
            </a:r>
          </a:p>
        </p:txBody>
      </p:sp>
      <p:pic>
        <p:nvPicPr>
          <p:cNvPr id="4" name="Picture 3">
            <a:extLst>
              <a:ext uri="{FF2B5EF4-FFF2-40B4-BE49-F238E27FC236}">
                <a16:creationId xmlns:a16="http://schemas.microsoft.com/office/drawing/2014/main" id="{23AD5809-C6CA-D6A0-94DD-F9C81DAB551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3615" y="6250450"/>
            <a:ext cx="1768469" cy="633785"/>
          </a:xfrm>
          <a:prstGeom prst="rect">
            <a:avLst/>
          </a:prstGeom>
          <a:noFill/>
          <a:ln>
            <a:noFill/>
          </a:ln>
        </p:spPr>
      </p:pic>
      <p:sp>
        <p:nvSpPr>
          <p:cNvPr id="11" name="Oval 10">
            <a:extLst>
              <a:ext uri="{FF2B5EF4-FFF2-40B4-BE49-F238E27FC236}">
                <a16:creationId xmlns:a16="http://schemas.microsoft.com/office/drawing/2014/main" id="{9F6A12EA-9B81-0AF2-6618-7C6256D4E0F0}"/>
              </a:ext>
            </a:extLst>
          </p:cNvPr>
          <p:cNvSpPr/>
          <p:nvPr/>
        </p:nvSpPr>
        <p:spPr>
          <a:xfrm>
            <a:off x="556703" y="3591118"/>
            <a:ext cx="804672" cy="801873"/>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819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0FFA595-7386-63A2-F797-D2EAFC9F9D03}"/>
              </a:ext>
            </a:extLst>
          </p:cNvPr>
          <p:cNvSpPr/>
          <p:nvPr/>
        </p:nvSpPr>
        <p:spPr>
          <a:xfrm>
            <a:off x="6310275" y="2538930"/>
            <a:ext cx="2597720" cy="335629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1" name="Chart 20">
            <a:extLst>
              <a:ext uri="{FF2B5EF4-FFF2-40B4-BE49-F238E27FC236}">
                <a16:creationId xmlns:a16="http://schemas.microsoft.com/office/drawing/2014/main" id="{C9FBE196-A1D6-4F4E-B09F-9799C24ACE0E}"/>
              </a:ext>
            </a:extLst>
          </p:cNvPr>
          <p:cNvGraphicFramePr/>
          <p:nvPr>
            <p:extLst>
              <p:ext uri="{D42A27DB-BD31-4B8C-83A1-F6EECF244321}">
                <p14:modId xmlns:p14="http://schemas.microsoft.com/office/powerpoint/2010/main" val="6566777"/>
              </p:ext>
            </p:extLst>
          </p:nvPr>
        </p:nvGraphicFramePr>
        <p:xfrm>
          <a:off x="0" y="1815598"/>
          <a:ext cx="9144000" cy="488010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8342815" cy="438912"/>
          </a:xfrm>
        </p:spPr>
        <p:txBody>
          <a:bodyPr lIns="0" tIns="0" rIns="0" bIns="0">
            <a:noAutofit/>
          </a:bodyPr>
          <a:lstStyle/>
          <a:p>
            <a:r>
              <a:rPr lang="en-US" sz="2400" dirty="0">
                <a:solidFill>
                  <a:srgbClr val="333333"/>
                </a:solidFill>
                <a:latin typeface="Calibri" panose="020F0502020204030204"/>
              </a:rPr>
              <a:t>Ohio’s parents are having a more difficult time putting food on the table and accessing high quality child care.</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F2E5682-D6F3-4BA4-97D2-6B291F23A4E4}"/>
              </a:ext>
            </a:extLst>
          </p:cNvPr>
          <p:cNvSpPr/>
          <p:nvPr/>
        </p:nvSpPr>
        <p:spPr>
          <a:xfrm>
            <a:off x="4203694" y="2834531"/>
            <a:ext cx="37221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a:t>
            </a:r>
            <a:r>
              <a:rPr lang="en-US" dirty="0">
                <a:solidFill>
                  <a:srgbClr val="C0504D"/>
                </a:solidFill>
                <a:latin typeface="Calibri" panose="020F0502020204030204"/>
              </a:rPr>
              <a:t>2</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F7BF7BBC-1C05-42CE-9F8C-885903F8D80F}"/>
              </a:ext>
            </a:extLst>
          </p:cNvPr>
          <p:cNvSpPr/>
          <p:nvPr/>
        </p:nvSpPr>
        <p:spPr>
          <a:xfrm>
            <a:off x="1241211" y="282939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a:t>
            </a: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16</a:t>
            </a:r>
          </a:p>
        </p:txBody>
      </p:sp>
      <p:sp>
        <p:nvSpPr>
          <p:cNvPr id="30" name="Rectangle 29">
            <a:extLst>
              <a:ext uri="{FF2B5EF4-FFF2-40B4-BE49-F238E27FC236}">
                <a16:creationId xmlns:a16="http://schemas.microsoft.com/office/drawing/2014/main" id="{0D1815D5-9EAE-47DD-9BFD-04FF6CBCAAC9}"/>
              </a:ext>
            </a:extLst>
          </p:cNvPr>
          <p:cNvSpPr/>
          <p:nvPr/>
        </p:nvSpPr>
        <p:spPr>
          <a:xfrm>
            <a:off x="7285253" y="282939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+12</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C34D6CE1-2E8F-409B-5120-81F2FA9AF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sp>
        <p:nvSpPr>
          <p:cNvPr id="6" name="Rectangle 5">
            <a:extLst>
              <a:ext uri="{FF2B5EF4-FFF2-40B4-BE49-F238E27FC236}">
                <a16:creationId xmlns:a16="http://schemas.microsoft.com/office/drawing/2014/main" id="{80FF9211-E1B4-FC3E-2210-4B94F1D0F6C4}"/>
              </a:ext>
            </a:extLst>
          </p:cNvPr>
          <p:cNvSpPr/>
          <p:nvPr/>
        </p:nvSpPr>
        <p:spPr>
          <a:xfrm>
            <a:off x="2663713" y="6375636"/>
            <a:ext cx="3816575"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Do any of the following things apply either to you or to someone you know?</a:t>
            </a:r>
          </a:p>
        </p:txBody>
      </p:sp>
      <p:pic>
        <p:nvPicPr>
          <p:cNvPr id="4" name="Picture 3">
            <a:extLst>
              <a:ext uri="{FF2B5EF4-FFF2-40B4-BE49-F238E27FC236}">
                <a16:creationId xmlns:a16="http://schemas.microsoft.com/office/drawing/2014/main" id="{CBA53CD9-44A8-BD4B-208B-042AED60E83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3615" y="6250450"/>
            <a:ext cx="1768469" cy="633785"/>
          </a:xfrm>
          <a:prstGeom prst="rect">
            <a:avLst/>
          </a:prstGeom>
          <a:noFill/>
          <a:ln>
            <a:noFill/>
          </a:ln>
        </p:spPr>
      </p:pic>
      <p:sp>
        <p:nvSpPr>
          <p:cNvPr id="7" name="TextBox 6">
            <a:extLst>
              <a:ext uri="{FF2B5EF4-FFF2-40B4-BE49-F238E27FC236}">
                <a16:creationId xmlns:a16="http://schemas.microsoft.com/office/drawing/2014/main" id="{1A0D4584-5747-255C-BF11-34C4D31FC248}"/>
              </a:ext>
            </a:extLst>
          </p:cNvPr>
          <p:cNvSpPr txBox="1"/>
          <p:nvPr/>
        </p:nvSpPr>
        <p:spPr>
          <a:xfrm>
            <a:off x="265651" y="1790525"/>
            <a:ext cx="2631874"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Concerned about being able to put enough food on the table over the next year</a:t>
            </a:r>
            <a:endParaRPr kumimoji="0" lang="en-US" sz="14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F8C8F26-FB68-4950-2925-FA257A40CEBE}"/>
              </a:ext>
            </a:extLst>
          </p:cNvPr>
          <p:cNvSpPr txBox="1"/>
          <p:nvPr/>
        </p:nvSpPr>
        <p:spPr>
          <a:xfrm>
            <a:off x="2966013" y="1790525"/>
            <a:ext cx="2934586"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Struggling to feed your family</a:t>
            </a:r>
            <a:endParaRPr kumimoji="0" lang="en-US" sz="14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CCC9CA9-B578-46BE-3B18-3349F3A54171}"/>
              </a:ext>
            </a:extLst>
          </p:cNvPr>
          <p:cNvSpPr txBox="1"/>
          <p:nvPr/>
        </p:nvSpPr>
        <p:spPr>
          <a:xfrm>
            <a:off x="6010193" y="1790525"/>
            <a:ext cx="293458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 Having issues accessing high quality child care</a:t>
            </a:r>
          </a:p>
        </p:txBody>
      </p:sp>
    </p:spTree>
    <p:extLst>
      <p:ext uri="{BB962C8B-B14F-4D97-AF65-F5344CB8AC3E}">
        <p14:creationId xmlns:p14="http://schemas.microsoft.com/office/powerpoint/2010/main" val="706217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E51086-38D4-3ECA-8DA2-DB6944E29A2E}"/>
              </a:ext>
            </a:extLst>
          </p:cNvPr>
          <p:cNvPicPr>
            <a:picLocks noChangeAspect="1"/>
          </p:cNvPicPr>
          <p:nvPr/>
        </p:nvPicPr>
        <p:blipFill>
          <a:blip r:embed="rId2"/>
          <a:stretch>
            <a:fillRect/>
          </a:stretch>
        </p:blipFill>
        <p:spPr>
          <a:xfrm>
            <a:off x="97697" y="947948"/>
            <a:ext cx="8948606" cy="4962104"/>
          </a:xfrm>
          <a:prstGeom prst="rect">
            <a:avLst/>
          </a:prstGeom>
        </p:spPr>
      </p:pic>
    </p:spTree>
    <p:extLst>
      <p:ext uri="{BB962C8B-B14F-4D97-AF65-F5344CB8AC3E}">
        <p14:creationId xmlns:p14="http://schemas.microsoft.com/office/powerpoint/2010/main" val="3549284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354455"/>
            <a:ext cx="8667323" cy="438912"/>
          </a:xfrm>
        </p:spPr>
        <p:txBody>
          <a:bodyPr lIns="0" tIns="0" rIns="0" bIns="0">
            <a:noAutofit/>
          </a:bodyPr>
          <a:lstStyle/>
          <a:p>
            <a:r>
              <a:rPr lang="en-US" sz="2400" dirty="0">
                <a:solidFill>
                  <a:srgbClr val="333333"/>
                </a:solidFill>
                <a:latin typeface="Calibri" panose="020F0502020204030204"/>
              </a:rPr>
              <a:t>A significant chunk of parents say they have been having serious problems affording child care, and more than one-third say that child care issues have impacted their work.</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1074548"/>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A41707A-0410-4DE7-8968-4919232A2335}"/>
              </a:ext>
            </a:extLst>
          </p:cNvPr>
          <p:cNvGraphicFramePr/>
          <p:nvPr/>
        </p:nvGraphicFramePr>
        <p:xfrm>
          <a:off x="554983" y="1433571"/>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1837A04D-B969-46A2-89AD-EF4C1E57992B}"/>
              </a:ext>
            </a:extLst>
          </p:cNvPr>
          <p:cNvSpPr/>
          <p:nvPr/>
        </p:nvSpPr>
        <p:spPr>
          <a:xfrm>
            <a:off x="6404610" y="2537335"/>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-23</a:t>
            </a:r>
          </a:p>
        </p:txBody>
      </p:sp>
      <p:sp>
        <p:nvSpPr>
          <p:cNvPr id="20" name="Rectangle 19">
            <a:extLst>
              <a:ext uri="{FF2B5EF4-FFF2-40B4-BE49-F238E27FC236}">
                <a16:creationId xmlns:a16="http://schemas.microsoft.com/office/drawing/2014/main" id="{A2F9AB13-E401-47F1-A7A4-531AF904F296}"/>
              </a:ext>
            </a:extLst>
          </p:cNvPr>
          <p:cNvSpPr/>
          <p:nvPr/>
        </p:nvSpPr>
        <p:spPr>
          <a:xfrm>
            <a:off x="2211282" y="2537335"/>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-49</a:t>
            </a:r>
          </a:p>
        </p:txBody>
      </p:sp>
      <p:sp>
        <p:nvSpPr>
          <p:cNvPr id="3" name="TextBox 2">
            <a:extLst>
              <a:ext uri="{FF2B5EF4-FFF2-40B4-BE49-F238E27FC236}">
                <a16:creationId xmlns:a16="http://schemas.microsoft.com/office/drawing/2014/main" id="{5D8880D2-186E-54B1-FEF7-37993492F9A1}"/>
              </a:ext>
            </a:extLst>
          </p:cNvPr>
          <p:cNvSpPr txBox="1"/>
          <p:nvPr/>
        </p:nvSpPr>
        <p:spPr>
          <a:xfrm>
            <a:off x="438027" y="1834515"/>
            <a:ext cx="3846941"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In the past few months, have you or anyone living in your household been having serious problems affording child care, or not?</a:t>
            </a:r>
            <a:endParaRPr kumimoji="0" lang="en-US" sz="14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A086807-9E12-4516-2D69-19CAA6E60655}"/>
              </a:ext>
            </a:extLst>
          </p:cNvPr>
          <p:cNvSpPr txBox="1"/>
          <p:nvPr/>
        </p:nvSpPr>
        <p:spPr>
          <a:xfrm>
            <a:off x="4593278" y="1834515"/>
            <a:ext cx="4412497"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And, over the past few months, have you or those in your household faced challenges with child care that have caused them to miss work, leave early or lose focus?</a:t>
            </a:r>
            <a:endParaRPr kumimoji="0" lang="en-US" sz="14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pic>
        <p:nvPicPr>
          <p:cNvPr id="6" name="Picture 5" descr="A picture containing drawing&#10;&#10;Description automatically generated">
            <a:extLst>
              <a:ext uri="{FF2B5EF4-FFF2-40B4-BE49-F238E27FC236}">
                <a16:creationId xmlns:a16="http://schemas.microsoft.com/office/drawing/2014/main" id="{9C3922D6-D0BE-6A61-F6FF-D6D4120EFE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9018" y="6425094"/>
            <a:ext cx="1313336" cy="284498"/>
          </a:xfrm>
          <a:prstGeom prst="rect">
            <a:avLst/>
          </a:prstGeom>
        </p:spPr>
      </p:pic>
      <p:graphicFrame>
        <p:nvGraphicFramePr>
          <p:cNvPr id="11" name="Table 4">
            <a:extLst>
              <a:ext uri="{FF2B5EF4-FFF2-40B4-BE49-F238E27FC236}">
                <a16:creationId xmlns:a16="http://schemas.microsoft.com/office/drawing/2014/main" id="{45798E9A-DDF5-D15B-6CFC-DD4CA00718F8}"/>
              </a:ext>
            </a:extLst>
          </p:cNvPr>
          <p:cNvGraphicFramePr>
            <a:graphicFrameLocks noGrp="1"/>
          </p:cNvGraphicFramePr>
          <p:nvPr>
            <p:extLst>
              <p:ext uri="{D42A27DB-BD31-4B8C-83A1-F6EECF244321}">
                <p14:modId xmlns:p14="http://schemas.microsoft.com/office/powerpoint/2010/main" val="2506696091"/>
              </p:ext>
            </p:extLst>
          </p:nvPr>
        </p:nvGraphicFramePr>
        <p:xfrm>
          <a:off x="338088" y="1545364"/>
          <a:ext cx="8467824" cy="335280"/>
        </p:xfrm>
        <a:graphic>
          <a:graphicData uri="http://schemas.openxmlformats.org/drawingml/2006/table">
            <a:tbl>
              <a:tblPr firstRow="1" bandRow="1">
                <a:tableStyleId>{5C22544A-7EE6-4342-B048-85BDC9FD1C3A}</a:tableStyleId>
              </a:tblPr>
              <a:tblGrid>
                <a:gridCol w="4233912">
                  <a:extLst>
                    <a:ext uri="{9D8B030D-6E8A-4147-A177-3AD203B41FA5}">
                      <a16:colId xmlns:a16="http://schemas.microsoft.com/office/drawing/2014/main" val="2407022429"/>
                    </a:ext>
                  </a:extLst>
                </a:gridCol>
                <a:gridCol w="4233912">
                  <a:extLst>
                    <a:ext uri="{9D8B030D-6E8A-4147-A177-3AD203B41FA5}">
                      <a16:colId xmlns:a16="http://schemas.microsoft.com/office/drawing/2014/main" val="3852017752"/>
                    </a:ext>
                  </a:extLst>
                </a:gridCol>
              </a:tblGrid>
              <a:tr h="246410">
                <a:tc>
                  <a:txBody>
                    <a:bodyPr/>
                    <a:lstStyle/>
                    <a:p>
                      <a:pPr algn="ctr"/>
                      <a:r>
                        <a:rPr lang="en-US" sz="1600" b="0" dirty="0">
                          <a:solidFill>
                            <a:srgbClr val="4C7BD1"/>
                          </a:solidFill>
                        </a:rPr>
                        <a:t>25% </a:t>
                      </a:r>
                      <a:r>
                        <a:rPr lang="en-US" sz="1600" b="0" dirty="0">
                          <a:solidFill>
                            <a:schemeClr val="tx1"/>
                          </a:solidFill>
                        </a:rPr>
                        <a:t>-</a:t>
                      </a:r>
                      <a:r>
                        <a:rPr lang="en-US" sz="1600" b="0" dirty="0"/>
                        <a:t> </a:t>
                      </a:r>
                      <a:r>
                        <a:rPr lang="en-US" sz="1600" b="0" dirty="0">
                          <a:solidFill>
                            <a:srgbClr val="C0504D"/>
                          </a:solidFill>
                        </a:rPr>
                        <a:t>74%</a:t>
                      </a: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C7BD1"/>
                          </a:solidFill>
                          <a:effectLst/>
                          <a:uLnTx/>
                          <a:uFillTx/>
                          <a:latin typeface="Calibri" panose="020F0502020204030204"/>
                          <a:ea typeface="+mn-ea"/>
                          <a:cs typeface="+mn-cs"/>
                        </a:rPr>
                        <a:t>37%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C0504D"/>
                          </a:solidFill>
                          <a:effectLst/>
                          <a:uLnTx/>
                          <a:uFillTx/>
                          <a:latin typeface="Calibri" panose="020F0502020204030204"/>
                          <a:ea typeface="+mn-ea"/>
                          <a:cs typeface="+mn-cs"/>
                        </a:rPr>
                        <a:t>61%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60231124"/>
                  </a:ext>
                </a:extLst>
              </a:tr>
            </a:tbl>
          </a:graphicData>
        </a:graphic>
      </p:graphicFrame>
      <p:cxnSp>
        <p:nvCxnSpPr>
          <p:cNvPr id="4" name="Straight Connector 3">
            <a:extLst>
              <a:ext uri="{FF2B5EF4-FFF2-40B4-BE49-F238E27FC236}">
                <a16:creationId xmlns:a16="http://schemas.microsoft.com/office/drawing/2014/main" id="{AB822F87-5804-9A5C-D363-3EE6B58E4585}"/>
              </a:ext>
            </a:extLst>
          </p:cNvPr>
          <p:cNvCxnSpPr>
            <a:cxnSpLocks/>
            <a:stCxn id="11" idx="0"/>
          </p:cNvCxnSpPr>
          <p:nvPr/>
        </p:nvCxnSpPr>
        <p:spPr>
          <a:xfrm>
            <a:off x="4572000" y="1545364"/>
            <a:ext cx="0" cy="4228115"/>
          </a:xfrm>
          <a:prstGeom prst="line">
            <a:avLst/>
          </a:prstGeom>
          <a:ln w="28575"/>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98D48BC7-C194-D850-DB3C-11D4A44EB599}"/>
              </a:ext>
            </a:extLst>
          </p:cNvPr>
          <p:cNvSpPr txBox="1"/>
          <p:nvPr/>
        </p:nvSpPr>
        <p:spPr>
          <a:xfrm>
            <a:off x="297756" y="1308662"/>
            <a:ext cx="15447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2021 Trend:</a:t>
            </a:r>
          </a:p>
        </p:txBody>
      </p:sp>
      <p:pic>
        <p:nvPicPr>
          <p:cNvPr id="15" name="Picture 14">
            <a:extLst>
              <a:ext uri="{FF2B5EF4-FFF2-40B4-BE49-F238E27FC236}">
                <a16:creationId xmlns:a16="http://schemas.microsoft.com/office/drawing/2014/main" id="{A6C5B7B5-D588-2D33-931E-3ADDD1BB39F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3569795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Verbatim Summary:</a:t>
            </a:r>
            <a:r>
              <a:rPr lang="en-US" sz="2400" b="1" dirty="0">
                <a:solidFill>
                  <a:srgbClr val="333333"/>
                </a:solidFill>
                <a:latin typeface="Calibri" panose="020F0502020204030204"/>
              </a:rPr>
              <a:t> Overview</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452BA7B0-850D-4FDD-A045-15322395FD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sp>
        <p:nvSpPr>
          <p:cNvPr id="3" name="Content Placeholder 2">
            <a:extLst>
              <a:ext uri="{FF2B5EF4-FFF2-40B4-BE49-F238E27FC236}">
                <a16:creationId xmlns:a16="http://schemas.microsoft.com/office/drawing/2014/main" id="{A3307365-6B41-0F53-BB7C-4D103DEF80CD}"/>
              </a:ext>
            </a:extLst>
          </p:cNvPr>
          <p:cNvSpPr txBox="1">
            <a:spLocks/>
          </p:cNvSpPr>
          <p:nvPr/>
        </p:nvSpPr>
        <p:spPr>
          <a:xfrm>
            <a:off x="454622" y="1275906"/>
            <a:ext cx="8234756" cy="474320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When Ohio parents who say they are experiencing issues accessing high quality child care are asked why this is the case, they most often mention the high cost and the lack of availability.</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C656EF9-0591-3D74-92EC-0E52EDCBF2B8}"/>
              </a:ext>
            </a:extLst>
          </p:cNvPr>
          <p:cNvSpPr/>
          <p:nvPr/>
        </p:nvSpPr>
        <p:spPr>
          <a:xfrm>
            <a:off x="2222462" y="6375636"/>
            <a:ext cx="4699077"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In your experience, please share a couple ways you are personally having issues accessing high quality child care?</a:t>
            </a:r>
          </a:p>
        </p:txBody>
      </p:sp>
      <p:pic>
        <p:nvPicPr>
          <p:cNvPr id="5" name="Picture 4">
            <a:extLst>
              <a:ext uri="{FF2B5EF4-FFF2-40B4-BE49-F238E27FC236}">
                <a16:creationId xmlns:a16="http://schemas.microsoft.com/office/drawing/2014/main" id="{98768C6F-6AAB-F63A-B6CD-A9D31902151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3615" y="6250450"/>
            <a:ext cx="1768469" cy="633785"/>
          </a:xfrm>
          <a:prstGeom prst="rect">
            <a:avLst/>
          </a:prstGeom>
          <a:noFill/>
          <a:ln>
            <a:noFill/>
          </a:ln>
        </p:spPr>
      </p:pic>
    </p:spTree>
    <p:extLst>
      <p:ext uri="{BB962C8B-B14F-4D97-AF65-F5344CB8AC3E}">
        <p14:creationId xmlns:p14="http://schemas.microsoft.com/office/powerpoint/2010/main" val="644265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Verbatim Summary: </a:t>
            </a:r>
            <a:r>
              <a:rPr lang="en-US" sz="2400" b="1" dirty="0">
                <a:solidFill>
                  <a:srgbClr val="333333"/>
                </a:solidFill>
                <a:latin typeface="Calibri" panose="020F0502020204030204"/>
              </a:rPr>
              <a:t>Cost</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452BA7B0-850D-4FDD-A045-15322395FD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sp>
        <p:nvSpPr>
          <p:cNvPr id="4" name="Rectangle 3">
            <a:extLst>
              <a:ext uri="{FF2B5EF4-FFF2-40B4-BE49-F238E27FC236}">
                <a16:creationId xmlns:a16="http://schemas.microsoft.com/office/drawing/2014/main" id="{DC656EF9-0591-3D74-92EC-0E52EDCBF2B8}"/>
              </a:ext>
            </a:extLst>
          </p:cNvPr>
          <p:cNvSpPr/>
          <p:nvPr/>
        </p:nvSpPr>
        <p:spPr>
          <a:xfrm>
            <a:off x="2222462" y="6375636"/>
            <a:ext cx="4699077"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In your experience, please share a couple ways you are personally having issues accessing high quality child care?</a:t>
            </a:r>
          </a:p>
        </p:txBody>
      </p:sp>
      <p:sp>
        <p:nvSpPr>
          <p:cNvPr id="5" name="Content Placeholder 2">
            <a:extLst>
              <a:ext uri="{FF2B5EF4-FFF2-40B4-BE49-F238E27FC236}">
                <a16:creationId xmlns:a16="http://schemas.microsoft.com/office/drawing/2014/main" id="{07680516-B706-5BAE-438F-47142272D2FB}"/>
              </a:ext>
            </a:extLst>
          </p:cNvPr>
          <p:cNvSpPr txBox="1">
            <a:spLocks/>
          </p:cNvSpPr>
          <p:nvPr/>
        </p:nvSpPr>
        <p:spPr>
          <a:xfrm>
            <a:off x="454621" y="1275907"/>
            <a:ext cx="8389575" cy="4573084"/>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Many parents describe the cost of high-quality childcare as one of their biggest issues. For example, one Richland father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depends on grandparents to help</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because he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can’t afford regular childcare</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And, a female voter in Franklin County says her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job is only fifteen dollars an hour and daycare is too expensive</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For one mother in Cuyahoga County,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the cost of daycare is the same as a paycheck</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so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it isn't worth it to go back to work</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One Lorain County father explains his family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can’t afford it, so </a:t>
            </a:r>
            <a:r>
              <a:rPr kumimoji="0" lang="en-US" sz="2400" b="0" u="none" strike="noStrike" kern="1200" cap="none" spc="0" normalizeH="0" baseline="0" noProof="0" dirty="0">
                <a:ln>
                  <a:noFill/>
                </a:ln>
                <a:solidFill>
                  <a:srgbClr val="4C7BD1"/>
                </a:solidFill>
                <a:effectLst/>
                <a:uLnTx/>
                <a:uFillTx/>
                <a:latin typeface="Calibri" panose="020F0502020204030204"/>
                <a:ea typeface="+mn-ea"/>
                <a:cs typeface="+mn-cs"/>
              </a:rPr>
              <a:t>[his]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wife had to quit her job to stay home</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a:t>
            </a:r>
          </a:p>
        </p:txBody>
      </p:sp>
      <p:pic>
        <p:nvPicPr>
          <p:cNvPr id="3" name="Picture 2">
            <a:extLst>
              <a:ext uri="{FF2B5EF4-FFF2-40B4-BE49-F238E27FC236}">
                <a16:creationId xmlns:a16="http://schemas.microsoft.com/office/drawing/2014/main" id="{758F87E2-3C47-D87A-3FE0-2DB3AD49390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3615" y="6250450"/>
            <a:ext cx="1768469" cy="633785"/>
          </a:xfrm>
          <a:prstGeom prst="rect">
            <a:avLst/>
          </a:prstGeom>
          <a:noFill/>
          <a:ln>
            <a:noFill/>
          </a:ln>
        </p:spPr>
      </p:pic>
    </p:spTree>
    <p:extLst>
      <p:ext uri="{BB962C8B-B14F-4D97-AF65-F5344CB8AC3E}">
        <p14:creationId xmlns:p14="http://schemas.microsoft.com/office/powerpoint/2010/main" val="3487134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Verbatim Summary: </a:t>
            </a:r>
            <a:r>
              <a:rPr lang="en-US" sz="2400" b="1" dirty="0">
                <a:solidFill>
                  <a:srgbClr val="333333"/>
                </a:solidFill>
                <a:latin typeface="Calibri" panose="020F0502020204030204"/>
              </a:rPr>
              <a:t>Availability</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452BA7B0-850D-4FDD-A045-15322395FD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sp>
        <p:nvSpPr>
          <p:cNvPr id="3" name="Content Placeholder 2">
            <a:extLst>
              <a:ext uri="{FF2B5EF4-FFF2-40B4-BE49-F238E27FC236}">
                <a16:creationId xmlns:a16="http://schemas.microsoft.com/office/drawing/2014/main" id="{A3307365-6B41-0F53-BB7C-4D103DEF80CD}"/>
              </a:ext>
            </a:extLst>
          </p:cNvPr>
          <p:cNvSpPr txBox="1">
            <a:spLocks/>
          </p:cNvSpPr>
          <p:nvPr/>
        </p:nvSpPr>
        <p:spPr>
          <a:xfrm>
            <a:off x="454622" y="1275906"/>
            <a:ext cx="8234756" cy="474320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For other parents, there simply aren’t good options with available spots in their area. According to a Lucas County mother,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a lot of the type A care in my area is full and there's a waiting list</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and she doesn’t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want </a:t>
            </a:r>
            <a:r>
              <a:rPr kumimoji="0" lang="en-US" sz="2400" b="0" u="none" strike="noStrike" kern="1200" cap="none" spc="0" normalizeH="0" baseline="0" noProof="0" dirty="0">
                <a:ln>
                  <a:noFill/>
                </a:ln>
                <a:solidFill>
                  <a:srgbClr val="4C7BD1"/>
                </a:solidFill>
                <a:effectLst/>
                <a:uLnTx/>
                <a:uFillTx/>
                <a:latin typeface="Calibri" panose="020F0502020204030204"/>
                <a:ea typeface="+mn-ea"/>
                <a:cs typeface="+mn-cs"/>
              </a:rPr>
              <a:t>[her]</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 children in a house setting type of daycare</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And, one Lucas County father explains,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the demand is greater than the services</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For one mother in Jefferson County, daycares are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completely booked</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and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you’re on a waitlist for months unless somebody leaves</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One female voter from Seneca County says,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there are not even daycares for all the children needing care</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and the centers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have very limited hours</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And one Mahoning County father claims,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it is nearly impossible to find a good place to send </a:t>
            </a:r>
            <a:r>
              <a:rPr kumimoji="0" lang="en-US" sz="2400" b="0" u="none" strike="noStrike" kern="1200" cap="none" spc="0" normalizeH="0" baseline="0" noProof="0" dirty="0">
                <a:ln>
                  <a:noFill/>
                </a:ln>
                <a:solidFill>
                  <a:srgbClr val="4C7BD1"/>
                </a:solidFill>
                <a:effectLst/>
                <a:uLnTx/>
                <a:uFillTx/>
                <a:latin typeface="Calibri" panose="020F0502020204030204"/>
                <a:ea typeface="+mn-ea"/>
                <a:cs typeface="+mn-cs"/>
              </a:rPr>
              <a:t>[his]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kids</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because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everywhere is full</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C656EF9-0591-3D74-92EC-0E52EDCBF2B8}"/>
              </a:ext>
            </a:extLst>
          </p:cNvPr>
          <p:cNvSpPr/>
          <p:nvPr/>
        </p:nvSpPr>
        <p:spPr>
          <a:xfrm>
            <a:off x="2222462" y="6375636"/>
            <a:ext cx="4699077"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In your experience, please share a couple ways you are personally having issues accessing high quality child care?</a:t>
            </a:r>
          </a:p>
        </p:txBody>
      </p:sp>
      <p:pic>
        <p:nvPicPr>
          <p:cNvPr id="5" name="Picture 4">
            <a:extLst>
              <a:ext uri="{FF2B5EF4-FFF2-40B4-BE49-F238E27FC236}">
                <a16:creationId xmlns:a16="http://schemas.microsoft.com/office/drawing/2014/main" id="{67186A16-5C2D-2F82-6B27-6AD09C54606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3615" y="6250450"/>
            <a:ext cx="1768469" cy="633785"/>
          </a:xfrm>
          <a:prstGeom prst="rect">
            <a:avLst/>
          </a:prstGeom>
          <a:noFill/>
          <a:ln>
            <a:noFill/>
          </a:ln>
        </p:spPr>
      </p:pic>
    </p:spTree>
    <p:extLst>
      <p:ext uri="{BB962C8B-B14F-4D97-AF65-F5344CB8AC3E}">
        <p14:creationId xmlns:p14="http://schemas.microsoft.com/office/powerpoint/2010/main" val="3724963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 is early childhood education? | UMass Global">
            <a:extLst>
              <a:ext uri="{FF2B5EF4-FFF2-40B4-BE49-F238E27FC236}">
                <a16:creationId xmlns:a16="http://schemas.microsoft.com/office/drawing/2014/main" id="{2B500BBA-AC25-9E24-F261-44950239DC28}"/>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821"/>
          <a:stretch/>
        </p:blipFill>
        <p:spPr bwMode="auto">
          <a:xfrm>
            <a:off x="0" y="28062"/>
            <a:ext cx="9144000" cy="542643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28D6982-06C8-40AD-B576-9AAFAD99D438}"/>
              </a:ext>
            </a:extLst>
          </p:cNvPr>
          <p:cNvSpPr/>
          <p:nvPr/>
        </p:nvSpPr>
        <p:spPr>
          <a:xfrm>
            <a:off x="0" y="5406119"/>
            <a:ext cx="9144000" cy="1451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DC6F50-BB2E-4041-BB7A-9382A4366FE4}"/>
              </a:ext>
            </a:extLst>
          </p:cNvPr>
          <p:cNvSpPr>
            <a:spLocks noGrp="1"/>
          </p:cNvSpPr>
          <p:nvPr>
            <p:ph type="ctrTitle" idx="4294967295"/>
          </p:nvPr>
        </p:nvSpPr>
        <p:spPr>
          <a:xfrm>
            <a:off x="230504" y="5544208"/>
            <a:ext cx="8928485" cy="2274635"/>
          </a:xfrm>
          <a:prstGeom prst="rect">
            <a:avLst/>
          </a:prstGeom>
        </p:spPr>
        <p:txBody>
          <a:bodyPr vert="horz" lIns="0" tIns="0" rIns="0" bIns="0" anchor="t">
            <a:noAutofit/>
          </a:bodyPr>
          <a:lstStyle/>
          <a:p>
            <a:r>
              <a:rPr lang="en-US" b="1" dirty="0">
                <a:solidFill>
                  <a:schemeClr val="bg1"/>
                </a:solidFill>
              </a:rPr>
              <a:t>Working parents face special challenges balancing employment with child care.</a:t>
            </a: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food, drawing&#10;&#10;Description automatically generated">
            <a:extLst>
              <a:ext uri="{FF2B5EF4-FFF2-40B4-BE49-F238E27FC236}">
                <a16:creationId xmlns:a16="http://schemas.microsoft.com/office/drawing/2014/main" id="{E639A896-4F4F-4FF8-92E9-D900C06BAAE9}"/>
              </a:ext>
            </a:extLst>
          </p:cNvPr>
          <p:cNvPicPr>
            <a:picLocks noChangeAspect="1"/>
          </p:cNvPicPr>
          <p:nvPr/>
        </p:nvPicPr>
        <p:blipFill rotWithShape="1">
          <a:blip r:embed="rId3">
            <a:extLst>
              <a:ext uri="{28A0092B-C50C-407E-A947-70E740481C1C}">
                <a14:useLocalDpi xmlns:a14="http://schemas.microsoft.com/office/drawing/2010/main" val="0"/>
              </a:ext>
            </a:extLst>
          </a:blip>
          <a:srcRect b="75958"/>
          <a:stretch/>
        </p:blipFill>
        <p:spPr>
          <a:xfrm rot="16200000">
            <a:off x="3872783" y="197479"/>
            <a:ext cx="9706134" cy="726136"/>
          </a:xfrm>
          <a:prstGeom prst="rect">
            <a:avLst/>
          </a:prstGeom>
        </p:spPr>
      </p:pic>
      <p:sp>
        <p:nvSpPr>
          <p:cNvPr id="5" name="Slide Number Placeholder 5">
            <a:extLst>
              <a:ext uri="{FF2B5EF4-FFF2-40B4-BE49-F238E27FC236}">
                <a16:creationId xmlns:a16="http://schemas.microsoft.com/office/drawing/2014/main" id="{3C7D1897-8BE2-8973-0061-F34B930C54AA}"/>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14557618-0C53-0225-C99C-0788DC2F450F}"/>
              </a:ext>
            </a:extLst>
          </p:cNvPr>
          <p:cNvGrpSpPr/>
          <p:nvPr/>
        </p:nvGrpSpPr>
        <p:grpSpPr>
          <a:xfrm>
            <a:off x="55081" y="93854"/>
            <a:ext cx="3481705" cy="1247775"/>
            <a:chOff x="5607213" y="39189"/>
            <a:chExt cx="3481705" cy="1247775"/>
          </a:xfrm>
        </p:grpSpPr>
        <p:sp>
          <p:nvSpPr>
            <p:cNvPr id="7" name="Rectangle 6">
              <a:extLst>
                <a:ext uri="{FF2B5EF4-FFF2-40B4-BE49-F238E27FC236}">
                  <a16:creationId xmlns:a16="http://schemas.microsoft.com/office/drawing/2014/main" id="{4B371C57-6FAA-262F-024E-DA67D25FE3E6}"/>
                </a:ext>
              </a:extLst>
            </p:cNvPr>
            <p:cNvSpPr/>
            <p:nvPr/>
          </p:nvSpPr>
          <p:spPr>
            <a:xfrm>
              <a:off x="5720640" y="168662"/>
              <a:ext cx="3254851"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51C079B-9BD8-4701-96C9-E50210D301E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7213" y="39189"/>
              <a:ext cx="3481705" cy="1247775"/>
            </a:xfrm>
            <a:prstGeom prst="rect">
              <a:avLst/>
            </a:prstGeom>
            <a:noFill/>
            <a:ln>
              <a:noFill/>
            </a:ln>
          </p:spPr>
        </p:pic>
      </p:grpSp>
    </p:spTree>
    <p:extLst>
      <p:ext uri="{BB962C8B-B14F-4D97-AF65-F5344CB8AC3E}">
        <p14:creationId xmlns:p14="http://schemas.microsoft.com/office/powerpoint/2010/main" val="3108410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676D7A9-DA3C-F06C-37AC-D08D6CE84FC1}"/>
              </a:ext>
            </a:extLst>
          </p:cNvPr>
          <p:cNvGraphicFramePr/>
          <p:nvPr>
            <p:extLst>
              <p:ext uri="{D42A27DB-BD31-4B8C-83A1-F6EECF244321}">
                <p14:modId xmlns:p14="http://schemas.microsoft.com/office/powerpoint/2010/main" val="1491223439"/>
              </p:ext>
            </p:extLst>
          </p:nvPr>
        </p:nvGraphicFramePr>
        <p:xfrm>
          <a:off x="220288" y="1406180"/>
          <a:ext cx="4213098" cy="488010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372052"/>
            <a:ext cx="8667323" cy="438912"/>
          </a:xfrm>
        </p:spPr>
        <p:txBody>
          <a:bodyPr lIns="0" tIns="0" rIns="0" bIns="0">
            <a:noAutofit/>
          </a:bodyPr>
          <a:lstStyle/>
          <a:p>
            <a:r>
              <a:rPr lang="en-US" sz="2400" dirty="0">
                <a:solidFill>
                  <a:srgbClr val="333333"/>
                </a:solidFill>
                <a:latin typeface="Calibri" panose="020F0502020204030204"/>
              </a:rPr>
              <a:t>Problems with child care are having an economic impact – nearly one-third of parents have missed more than five days of work in the last two years because of a lack of child care.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35</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4">
            <a:extLst>
              <a:ext uri="{28A0092B-C50C-407E-A947-70E740481C1C}">
                <a14:useLocalDpi xmlns:a14="http://schemas.microsoft.com/office/drawing/2010/main" val="0"/>
              </a:ext>
            </a:extLst>
          </a:blip>
          <a:srcRect b="93078"/>
          <a:stretch/>
        </p:blipFill>
        <p:spPr>
          <a:xfrm>
            <a:off x="276381" y="1107318"/>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A41707A-0410-4DE7-8968-4919232A2335}"/>
              </a:ext>
            </a:extLst>
          </p:cNvPr>
          <p:cNvGraphicFramePr/>
          <p:nvPr>
            <p:extLst>
              <p:ext uri="{D42A27DB-BD31-4B8C-83A1-F6EECF244321}">
                <p14:modId xmlns:p14="http://schemas.microsoft.com/office/powerpoint/2010/main" val="592861515"/>
              </p:ext>
            </p:extLst>
          </p:nvPr>
        </p:nvGraphicFramePr>
        <p:xfrm>
          <a:off x="4736080" y="1324963"/>
          <a:ext cx="4213098" cy="4880109"/>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angle 18">
            <a:extLst>
              <a:ext uri="{FF2B5EF4-FFF2-40B4-BE49-F238E27FC236}">
                <a16:creationId xmlns:a16="http://schemas.microsoft.com/office/drawing/2014/main" id="{1837A04D-B969-46A2-89AD-EF4C1E57992B}"/>
              </a:ext>
            </a:extLst>
          </p:cNvPr>
          <p:cNvSpPr/>
          <p:nvPr/>
        </p:nvSpPr>
        <p:spPr>
          <a:xfrm>
            <a:off x="6404610" y="2515458"/>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a:t>
            </a:r>
            <a:r>
              <a:rPr lang="en-US" dirty="0">
                <a:solidFill>
                  <a:srgbClr val="C0504D"/>
                </a:solidFill>
                <a:latin typeface="Calibri" panose="020F0502020204030204"/>
              </a:rPr>
              <a:t>18</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D8880D2-186E-54B1-FEF7-37993492F9A1}"/>
              </a:ext>
            </a:extLst>
          </p:cNvPr>
          <p:cNvSpPr txBox="1"/>
          <p:nvPr/>
        </p:nvSpPr>
        <p:spPr>
          <a:xfrm>
            <a:off x="358902" y="1672378"/>
            <a:ext cx="4009640" cy="830997"/>
          </a:xfrm>
          <a:prstGeom prst="rect">
            <a:avLst/>
          </a:prstGeom>
          <a:noFill/>
        </p:spPr>
        <p:txBody>
          <a:bodyPr wrap="square" rtlCol="0">
            <a:spAutoFit/>
          </a:bodyPr>
          <a:lstStyle/>
          <a:p>
            <a:pPr algn="ctr"/>
            <a:r>
              <a:rPr lang="en-US" sz="1600" b="0" i="1" u="none" strike="noStrike" baseline="0" dirty="0">
                <a:solidFill>
                  <a:schemeClr val="bg2">
                    <a:lumMod val="25000"/>
                  </a:schemeClr>
                </a:solidFill>
                <a:latin typeface="Calibri" panose="020F0502020204030204" pitchFamily="34" charset="0"/>
              </a:rPr>
              <a:t>Over the last two years, how many days of work would you estimate you have missed because of a lack of child care?</a:t>
            </a:r>
            <a:endParaRPr lang="en-US" sz="1600" i="1" dirty="0">
              <a:solidFill>
                <a:schemeClr val="bg2">
                  <a:lumMod val="25000"/>
                </a:schemeClr>
              </a:solidFill>
            </a:endParaRPr>
          </a:p>
        </p:txBody>
      </p:sp>
      <p:pic>
        <p:nvPicPr>
          <p:cNvPr id="6" name="Picture 5" descr="A picture containing drawing&#10;&#10;Description automatically generated">
            <a:extLst>
              <a:ext uri="{FF2B5EF4-FFF2-40B4-BE49-F238E27FC236}">
                <a16:creationId xmlns:a16="http://schemas.microsoft.com/office/drawing/2014/main" id="{9C3922D6-D0BE-6A61-F6FF-D6D4120EFE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9018" y="6425094"/>
            <a:ext cx="1313336" cy="284498"/>
          </a:xfrm>
          <a:prstGeom prst="rect">
            <a:avLst/>
          </a:prstGeom>
        </p:spPr>
      </p:pic>
      <p:sp>
        <p:nvSpPr>
          <p:cNvPr id="16" name="TextBox 15">
            <a:extLst>
              <a:ext uri="{FF2B5EF4-FFF2-40B4-BE49-F238E27FC236}">
                <a16:creationId xmlns:a16="http://schemas.microsoft.com/office/drawing/2014/main" id="{832A5970-AB04-4AC0-5137-330B26BAD264}"/>
              </a:ext>
            </a:extLst>
          </p:cNvPr>
          <p:cNvSpPr txBox="1"/>
          <p:nvPr/>
        </p:nvSpPr>
        <p:spPr>
          <a:xfrm>
            <a:off x="695187" y="5451820"/>
            <a:ext cx="896644" cy="307777"/>
          </a:xfrm>
          <a:prstGeom prst="rect">
            <a:avLst/>
          </a:prstGeom>
          <a:noFill/>
        </p:spPr>
        <p:txBody>
          <a:bodyPr wrap="square" rtlCol="0">
            <a:spAutoFit/>
          </a:bodyPr>
          <a:lstStyle/>
          <a:p>
            <a:pPr algn="ctr"/>
            <a:r>
              <a:rPr lang="en-US" sz="1400" dirty="0">
                <a:solidFill>
                  <a:schemeClr val="bg2">
                    <a:lumMod val="25000"/>
                  </a:schemeClr>
                </a:solidFill>
              </a:rPr>
              <a:t>0 days</a:t>
            </a:r>
          </a:p>
        </p:txBody>
      </p:sp>
      <p:sp>
        <p:nvSpPr>
          <p:cNvPr id="17" name="TextBox 16">
            <a:extLst>
              <a:ext uri="{FF2B5EF4-FFF2-40B4-BE49-F238E27FC236}">
                <a16:creationId xmlns:a16="http://schemas.microsoft.com/office/drawing/2014/main" id="{954B48ED-D6F2-D959-10BE-F07ACA3DA85F}"/>
              </a:ext>
            </a:extLst>
          </p:cNvPr>
          <p:cNvSpPr txBox="1"/>
          <p:nvPr/>
        </p:nvSpPr>
        <p:spPr>
          <a:xfrm>
            <a:off x="1563358" y="5451820"/>
            <a:ext cx="896644" cy="307777"/>
          </a:xfrm>
          <a:prstGeom prst="rect">
            <a:avLst/>
          </a:prstGeom>
          <a:noFill/>
        </p:spPr>
        <p:txBody>
          <a:bodyPr wrap="square" rtlCol="0">
            <a:spAutoFit/>
          </a:bodyPr>
          <a:lstStyle/>
          <a:p>
            <a:pPr algn="ctr"/>
            <a:r>
              <a:rPr lang="en-US" sz="1400" dirty="0">
                <a:solidFill>
                  <a:schemeClr val="bg2">
                    <a:lumMod val="25000"/>
                  </a:schemeClr>
                </a:solidFill>
              </a:rPr>
              <a:t>1-5 days</a:t>
            </a:r>
          </a:p>
        </p:txBody>
      </p:sp>
      <p:sp>
        <p:nvSpPr>
          <p:cNvPr id="18" name="TextBox 17">
            <a:extLst>
              <a:ext uri="{FF2B5EF4-FFF2-40B4-BE49-F238E27FC236}">
                <a16:creationId xmlns:a16="http://schemas.microsoft.com/office/drawing/2014/main" id="{839E2230-E643-DAA1-8BED-9ECE14707987}"/>
              </a:ext>
            </a:extLst>
          </p:cNvPr>
          <p:cNvSpPr txBox="1"/>
          <p:nvPr/>
        </p:nvSpPr>
        <p:spPr>
          <a:xfrm>
            <a:off x="2479825" y="5451820"/>
            <a:ext cx="896644" cy="307777"/>
          </a:xfrm>
          <a:prstGeom prst="rect">
            <a:avLst/>
          </a:prstGeom>
          <a:noFill/>
        </p:spPr>
        <p:txBody>
          <a:bodyPr wrap="square" rtlCol="0">
            <a:spAutoFit/>
          </a:bodyPr>
          <a:lstStyle/>
          <a:p>
            <a:pPr algn="ctr"/>
            <a:r>
              <a:rPr lang="en-US" sz="1400" dirty="0">
                <a:solidFill>
                  <a:schemeClr val="bg2">
                    <a:lumMod val="25000"/>
                  </a:schemeClr>
                </a:solidFill>
              </a:rPr>
              <a:t>5-10 days</a:t>
            </a:r>
          </a:p>
        </p:txBody>
      </p:sp>
      <p:sp>
        <p:nvSpPr>
          <p:cNvPr id="21" name="TextBox 20">
            <a:extLst>
              <a:ext uri="{FF2B5EF4-FFF2-40B4-BE49-F238E27FC236}">
                <a16:creationId xmlns:a16="http://schemas.microsoft.com/office/drawing/2014/main" id="{962C0E41-E37F-8F44-A130-37FD066DEC3A}"/>
              </a:ext>
            </a:extLst>
          </p:cNvPr>
          <p:cNvSpPr txBox="1"/>
          <p:nvPr/>
        </p:nvSpPr>
        <p:spPr>
          <a:xfrm>
            <a:off x="3356874" y="5451820"/>
            <a:ext cx="896644" cy="307777"/>
          </a:xfrm>
          <a:prstGeom prst="rect">
            <a:avLst/>
          </a:prstGeom>
          <a:noFill/>
        </p:spPr>
        <p:txBody>
          <a:bodyPr wrap="square" rtlCol="0">
            <a:spAutoFit/>
          </a:bodyPr>
          <a:lstStyle/>
          <a:p>
            <a:pPr algn="ctr"/>
            <a:r>
              <a:rPr lang="en-US" sz="1400" dirty="0">
                <a:solidFill>
                  <a:schemeClr val="bg2">
                    <a:lumMod val="25000"/>
                  </a:schemeClr>
                </a:solidFill>
              </a:rPr>
              <a:t>&gt; 10 days</a:t>
            </a:r>
          </a:p>
        </p:txBody>
      </p:sp>
      <p:sp>
        <p:nvSpPr>
          <p:cNvPr id="22" name="TextBox 21">
            <a:extLst>
              <a:ext uri="{FF2B5EF4-FFF2-40B4-BE49-F238E27FC236}">
                <a16:creationId xmlns:a16="http://schemas.microsoft.com/office/drawing/2014/main" id="{98EFF998-2BA2-7A9B-358D-8BDC4E626D69}"/>
              </a:ext>
            </a:extLst>
          </p:cNvPr>
          <p:cNvSpPr txBox="1"/>
          <p:nvPr/>
        </p:nvSpPr>
        <p:spPr>
          <a:xfrm>
            <a:off x="4620049" y="1937533"/>
            <a:ext cx="4213098" cy="584775"/>
          </a:xfrm>
          <a:prstGeom prst="rect">
            <a:avLst/>
          </a:prstGeom>
          <a:noFill/>
        </p:spPr>
        <p:txBody>
          <a:bodyPr wrap="square" rtlCol="0">
            <a:spAutoFit/>
          </a:bodyPr>
          <a:lstStyle/>
          <a:p>
            <a:pPr algn="ctr"/>
            <a:r>
              <a:rPr lang="en-US" sz="1600" b="0" i="1" u="none" strike="noStrike" baseline="0" dirty="0">
                <a:solidFill>
                  <a:schemeClr val="bg2">
                    <a:lumMod val="25000"/>
                  </a:schemeClr>
                </a:solidFill>
                <a:latin typeface="Calibri" panose="020F0502020204030204" pitchFamily="34" charset="0"/>
              </a:rPr>
              <a:t>Over the last couple of months, have you cut back your work hours to care for your children?^</a:t>
            </a:r>
            <a:endParaRPr lang="en-US" sz="1600" i="1" dirty="0">
              <a:solidFill>
                <a:schemeClr val="bg2">
                  <a:lumMod val="25000"/>
                </a:schemeClr>
              </a:solidFill>
            </a:endParaRPr>
          </a:p>
        </p:txBody>
      </p:sp>
      <p:cxnSp>
        <p:nvCxnSpPr>
          <p:cNvPr id="4" name="Straight Connector 3">
            <a:extLst>
              <a:ext uri="{FF2B5EF4-FFF2-40B4-BE49-F238E27FC236}">
                <a16:creationId xmlns:a16="http://schemas.microsoft.com/office/drawing/2014/main" id="{186E09F9-0DEF-FCA1-EB72-7400843FC6AD}"/>
              </a:ext>
            </a:extLst>
          </p:cNvPr>
          <p:cNvCxnSpPr>
            <a:cxnSpLocks/>
          </p:cNvCxnSpPr>
          <p:nvPr/>
        </p:nvCxnSpPr>
        <p:spPr>
          <a:xfrm>
            <a:off x="4422040" y="1233377"/>
            <a:ext cx="0" cy="4423520"/>
          </a:xfrm>
          <a:prstGeom prst="line">
            <a:avLst/>
          </a:prstGeom>
          <a:ln w="28575"/>
        </p:spPr>
        <p:style>
          <a:lnRef idx="2">
            <a:schemeClr val="dk1"/>
          </a:lnRef>
          <a:fillRef idx="0">
            <a:schemeClr val="dk1"/>
          </a:fillRef>
          <a:effectRef idx="1">
            <a:schemeClr val="dk1"/>
          </a:effectRef>
          <a:fontRef idx="minor">
            <a:schemeClr val="tx1"/>
          </a:fontRef>
        </p:style>
      </p:cxnSp>
      <p:sp>
        <p:nvSpPr>
          <p:cNvPr id="11" name="Left Brace 3">
            <a:extLst>
              <a:ext uri="{FF2B5EF4-FFF2-40B4-BE49-F238E27FC236}">
                <a16:creationId xmlns:a16="http://schemas.microsoft.com/office/drawing/2014/main" id="{A28DA129-5EAE-2115-F8B7-3D296A353878}"/>
              </a:ext>
            </a:extLst>
          </p:cNvPr>
          <p:cNvSpPr/>
          <p:nvPr/>
        </p:nvSpPr>
        <p:spPr>
          <a:xfrm rot="5400000">
            <a:off x="2482533" y="3348985"/>
            <a:ext cx="1364709" cy="896643"/>
          </a:xfrm>
          <a:custGeom>
            <a:avLst/>
            <a:gdLst>
              <a:gd name="connsiteX0" fmla="*/ 976544 w 976544"/>
              <a:gd name="connsiteY0" fmla="*/ 1287261 h 1287261"/>
              <a:gd name="connsiteX1" fmla="*/ 488272 w 976544"/>
              <a:gd name="connsiteY1" fmla="*/ 1205886 h 1287261"/>
              <a:gd name="connsiteX2" fmla="*/ 488272 w 976544"/>
              <a:gd name="connsiteY2" fmla="*/ 725006 h 1287261"/>
              <a:gd name="connsiteX3" fmla="*/ 0 w 976544"/>
              <a:gd name="connsiteY3" fmla="*/ 643631 h 1287261"/>
              <a:gd name="connsiteX4" fmla="*/ 488272 w 976544"/>
              <a:gd name="connsiteY4" fmla="*/ 562256 h 1287261"/>
              <a:gd name="connsiteX5" fmla="*/ 488272 w 976544"/>
              <a:gd name="connsiteY5" fmla="*/ 81375 h 1287261"/>
              <a:gd name="connsiteX6" fmla="*/ 976544 w 976544"/>
              <a:gd name="connsiteY6" fmla="*/ 0 h 1287261"/>
              <a:gd name="connsiteX7" fmla="*/ 976544 w 976544"/>
              <a:gd name="connsiteY7" fmla="*/ 1287261 h 1287261"/>
              <a:gd name="connsiteX0" fmla="*/ 976544 w 976544"/>
              <a:gd name="connsiteY0" fmla="*/ 1287261 h 1287261"/>
              <a:gd name="connsiteX1" fmla="*/ 488272 w 976544"/>
              <a:gd name="connsiteY1" fmla="*/ 1205886 h 1287261"/>
              <a:gd name="connsiteX2" fmla="*/ 488272 w 976544"/>
              <a:gd name="connsiteY2" fmla="*/ 725006 h 1287261"/>
              <a:gd name="connsiteX3" fmla="*/ 0 w 976544"/>
              <a:gd name="connsiteY3" fmla="*/ 643631 h 1287261"/>
              <a:gd name="connsiteX4" fmla="*/ 488272 w 976544"/>
              <a:gd name="connsiteY4" fmla="*/ 562256 h 1287261"/>
              <a:gd name="connsiteX5" fmla="*/ 488272 w 976544"/>
              <a:gd name="connsiteY5" fmla="*/ 81375 h 1287261"/>
              <a:gd name="connsiteX6" fmla="*/ 976544 w 976544"/>
              <a:gd name="connsiteY6" fmla="*/ 0 h 1287261"/>
              <a:gd name="connsiteX0" fmla="*/ 976544 w 1535840"/>
              <a:gd name="connsiteY0" fmla="*/ 1287261 h 1367160"/>
              <a:gd name="connsiteX1" fmla="*/ 488272 w 1535840"/>
              <a:gd name="connsiteY1" fmla="*/ 1205886 h 1367160"/>
              <a:gd name="connsiteX2" fmla="*/ 488272 w 1535840"/>
              <a:gd name="connsiteY2" fmla="*/ 725006 h 1367160"/>
              <a:gd name="connsiteX3" fmla="*/ 0 w 1535840"/>
              <a:gd name="connsiteY3" fmla="*/ 643631 h 1367160"/>
              <a:gd name="connsiteX4" fmla="*/ 488272 w 1535840"/>
              <a:gd name="connsiteY4" fmla="*/ 562256 h 1367160"/>
              <a:gd name="connsiteX5" fmla="*/ 488272 w 1535840"/>
              <a:gd name="connsiteY5" fmla="*/ 81375 h 1367160"/>
              <a:gd name="connsiteX6" fmla="*/ 976544 w 1535840"/>
              <a:gd name="connsiteY6" fmla="*/ 0 h 1367160"/>
              <a:gd name="connsiteX7" fmla="*/ 976544 w 1535840"/>
              <a:gd name="connsiteY7" fmla="*/ 1287261 h 1367160"/>
              <a:gd name="connsiteX0" fmla="*/ 1535840 w 1535840"/>
              <a:gd name="connsiteY0" fmla="*/ 1367160 h 1367160"/>
              <a:gd name="connsiteX1" fmla="*/ 488272 w 1535840"/>
              <a:gd name="connsiteY1" fmla="*/ 1205886 h 1367160"/>
              <a:gd name="connsiteX2" fmla="*/ 488272 w 1535840"/>
              <a:gd name="connsiteY2" fmla="*/ 725006 h 1367160"/>
              <a:gd name="connsiteX3" fmla="*/ 0 w 1535840"/>
              <a:gd name="connsiteY3" fmla="*/ 643631 h 1367160"/>
              <a:gd name="connsiteX4" fmla="*/ 488272 w 1535840"/>
              <a:gd name="connsiteY4" fmla="*/ 562256 h 1367160"/>
              <a:gd name="connsiteX5" fmla="*/ 488272 w 1535840"/>
              <a:gd name="connsiteY5" fmla="*/ 81375 h 1367160"/>
              <a:gd name="connsiteX6" fmla="*/ 976544 w 1535840"/>
              <a:gd name="connsiteY6" fmla="*/ 0 h 1367160"/>
              <a:gd name="connsiteX0" fmla="*/ 976544 w 1568242"/>
              <a:gd name="connsiteY0" fmla="*/ 1338653 h 1418552"/>
              <a:gd name="connsiteX1" fmla="*/ 488272 w 1568242"/>
              <a:gd name="connsiteY1" fmla="*/ 1257278 h 1418552"/>
              <a:gd name="connsiteX2" fmla="*/ 488272 w 1568242"/>
              <a:gd name="connsiteY2" fmla="*/ 776398 h 1418552"/>
              <a:gd name="connsiteX3" fmla="*/ 0 w 1568242"/>
              <a:gd name="connsiteY3" fmla="*/ 695023 h 1418552"/>
              <a:gd name="connsiteX4" fmla="*/ 488272 w 1568242"/>
              <a:gd name="connsiteY4" fmla="*/ 613648 h 1418552"/>
              <a:gd name="connsiteX5" fmla="*/ 488272 w 1568242"/>
              <a:gd name="connsiteY5" fmla="*/ 132767 h 1418552"/>
              <a:gd name="connsiteX6" fmla="*/ 976544 w 1568242"/>
              <a:gd name="connsiteY6" fmla="*/ 51392 h 1418552"/>
              <a:gd name="connsiteX7" fmla="*/ 976544 w 1568242"/>
              <a:gd name="connsiteY7" fmla="*/ 1338653 h 1418552"/>
              <a:gd name="connsiteX0" fmla="*/ 1535840 w 1568242"/>
              <a:gd name="connsiteY0" fmla="*/ 1418552 h 1418552"/>
              <a:gd name="connsiteX1" fmla="*/ 488272 w 1568242"/>
              <a:gd name="connsiteY1" fmla="*/ 1257278 h 1418552"/>
              <a:gd name="connsiteX2" fmla="*/ 488272 w 1568242"/>
              <a:gd name="connsiteY2" fmla="*/ 776398 h 1418552"/>
              <a:gd name="connsiteX3" fmla="*/ 0 w 1568242"/>
              <a:gd name="connsiteY3" fmla="*/ 695023 h 1418552"/>
              <a:gd name="connsiteX4" fmla="*/ 488272 w 1568242"/>
              <a:gd name="connsiteY4" fmla="*/ 613648 h 1418552"/>
              <a:gd name="connsiteX5" fmla="*/ 488272 w 1568242"/>
              <a:gd name="connsiteY5" fmla="*/ 132767 h 1418552"/>
              <a:gd name="connsiteX6" fmla="*/ 1568242 w 1568242"/>
              <a:gd name="connsiteY6" fmla="*/ 0 h 141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8242" h="1418552" stroke="0" extrusionOk="0">
                <a:moveTo>
                  <a:pt x="976544" y="1338653"/>
                </a:moveTo>
                <a:cubicBezTo>
                  <a:pt x="706879" y="1338653"/>
                  <a:pt x="488272" y="1302220"/>
                  <a:pt x="488272" y="1257278"/>
                </a:cubicBezTo>
                <a:lnTo>
                  <a:pt x="488272" y="776398"/>
                </a:lnTo>
                <a:cubicBezTo>
                  <a:pt x="488272" y="731456"/>
                  <a:pt x="269665" y="695023"/>
                  <a:pt x="0" y="695023"/>
                </a:cubicBezTo>
                <a:cubicBezTo>
                  <a:pt x="269665" y="695023"/>
                  <a:pt x="488272" y="658590"/>
                  <a:pt x="488272" y="613648"/>
                </a:cubicBezTo>
                <a:lnTo>
                  <a:pt x="488272" y="132767"/>
                </a:lnTo>
                <a:cubicBezTo>
                  <a:pt x="488272" y="87825"/>
                  <a:pt x="706879" y="51392"/>
                  <a:pt x="976544" y="51392"/>
                </a:cubicBezTo>
                <a:lnTo>
                  <a:pt x="976544" y="1338653"/>
                </a:lnTo>
                <a:close/>
              </a:path>
              <a:path w="1568242" h="1418552" fill="none">
                <a:moveTo>
                  <a:pt x="1535840" y="1418552"/>
                </a:moveTo>
                <a:cubicBezTo>
                  <a:pt x="1266175" y="1418552"/>
                  <a:pt x="488272" y="1302220"/>
                  <a:pt x="488272" y="1257278"/>
                </a:cubicBezTo>
                <a:lnTo>
                  <a:pt x="488272" y="776398"/>
                </a:lnTo>
                <a:cubicBezTo>
                  <a:pt x="488272" y="731456"/>
                  <a:pt x="269665" y="695023"/>
                  <a:pt x="0" y="695023"/>
                </a:cubicBezTo>
                <a:cubicBezTo>
                  <a:pt x="269665" y="695023"/>
                  <a:pt x="488272" y="658590"/>
                  <a:pt x="488272" y="613648"/>
                </a:cubicBezTo>
                <a:lnTo>
                  <a:pt x="488272" y="132767"/>
                </a:lnTo>
                <a:cubicBezTo>
                  <a:pt x="488272" y="87825"/>
                  <a:pt x="1298577" y="0"/>
                  <a:pt x="1568242" y="0"/>
                </a:cubicBezTo>
              </a:path>
            </a:pathLst>
          </a:cu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060C429C-1B79-9BBD-A9C9-7B47ADC9F5D3}"/>
              </a:ext>
            </a:extLst>
          </p:cNvPr>
          <p:cNvSpPr txBox="1"/>
          <p:nvPr/>
        </p:nvSpPr>
        <p:spPr>
          <a:xfrm>
            <a:off x="1979723" y="2789591"/>
            <a:ext cx="2279264" cy="369332"/>
          </a:xfrm>
          <a:prstGeom prst="rect">
            <a:avLst/>
          </a:prstGeom>
          <a:noFill/>
        </p:spPr>
        <p:txBody>
          <a:bodyPr wrap="square" rtlCol="0">
            <a:spAutoFit/>
          </a:bodyPr>
          <a:lstStyle/>
          <a:p>
            <a:pPr algn="ctr"/>
            <a:r>
              <a:rPr lang="en-US" dirty="0">
                <a:solidFill>
                  <a:schemeClr val="bg2">
                    <a:lumMod val="25000"/>
                  </a:schemeClr>
                </a:solidFill>
              </a:rPr>
              <a:t>32% More than 5 days</a:t>
            </a:r>
          </a:p>
        </p:txBody>
      </p:sp>
      <p:pic>
        <p:nvPicPr>
          <p:cNvPr id="15" name="Picture 14">
            <a:extLst>
              <a:ext uri="{FF2B5EF4-FFF2-40B4-BE49-F238E27FC236}">
                <a16:creationId xmlns:a16="http://schemas.microsoft.com/office/drawing/2014/main" id="{C82FACCF-3A48-C758-A717-FAA341DC69B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
        <p:nvSpPr>
          <p:cNvPr id="7" name="TextBox 6">
            <a:extLst>
              <a:ext uri="{FF2B5EF4-FFF2-40B4-BE49-F238E27FC236}">
                <a16:creationId xmlns:a16="http://schemas.microsoft.com/office/drawing/2014/main" id="{005F06D9-37C5-8084-9F3A-457613BE4989}"/>
              </a:ext>
            </a:extLst>
          </p:cNvPr>
          <p:cNvSpPr txBox="1"/>
          <p:nvPr/>
        </p:nvSpPr>
        <p:spPr>
          <a:xfrm>
            <a:off x="4610301" y="1286645"/>
            <a:ext cx="4333401" cy="584775"/>
          </a:xfrm>
          <a:prstGeom prst="rect">
            <a:avLst/>
          </a:prstGeom>
          <a:solidFill>
            <a:schemeClr val="bg2">
              <a:lumMod val="75000"/>
            </a:schemeClr>
          </a:solidFill>
          <a:ln w="12700">
            <a:solidFill>
              <a:schemeClr val="tx1"/>
            </a:solidFill>
          </a:ln>
        </p:spPr>
        <p:txBody>
          <a:bodyPr wrap="square" rtlCol="0">
            <a:spAutoFit/>
          </a:bodyPr>
          <a:lstStyle/>
          <a:p>
            <a:pPr algn="ctr"/>
            <a:r>
              <a:rPr lang="en-US" sz="1600" b="1" i="1" dirty="0"/>
              <a:t>In real numbers: over 800,000 Ohio working parents have cut back hours*</a:t>
            </a:r>
          </a:p>
        </p:txBody>
      </p:sp>
      <p:sp>
        <p:nvSpPr>
          <p:cNvPr id="20" name="TextBox 19">
            <a:extLst>
              <a:ext uri="{FF2B5EF4-FFF2-40B4-BE49-F238E27FC236}">
                <a16:creationId xmlns:a16="http://schemas.microsoft.com/office/drawing/2014/main" id="{7924AB8C-5D40-0A90-BAC7-6A13DCF794FA}"/>
              </a:ext>
            </a:extLst>
          </p:cNvPr>
          <p:cNvSpPr txBox="1"/>
          <p:nvPr/>
        </p:nvSpPr>
        <p:spPr>
          <a:xfrm>
            <a:off x="6898588" y="5890466"/>
            <a:ext cx="2176369" cy="415498"/>
          </a:xfrm>
          <a:prstGeom prst="rect">
            <a:avLst/>
          </a:prstGeom>
          <a:noFill/>
        </p:spPr>
        <p:txBody>
          <a:bodyPr wrap="square" rtlCol="0">
            <a:spAutoFit/>
          </a:bodyPr>
          <a:lstStyle/>
          <a:p>
            <a:pPr algn="r"/>
            <a:r>
              <a:rPr lang="en-US" sz="1050" i="1" dirty="0">
                <a:solidFill>
                  <a:schemeClr val="bg2">
                    <a:lumMod val="25000"/>
                  </a:schemeClr>
                </a:solidFill>
              </a:rPr>
              <a:t>*2020 US Census Data</a:t>
            </a:r>
          </a:p>
          <a:p>
            <a:pPr algn="r"/>
            <a:r>
              <a:rPr lang="en-US" sz="1050" i="1" dirty="0">
                <a:solidFill>
                  <a:schemeClr val="bg2">
                    <a:lumMod val="25000"/>
                  </a:schemeClr>
                </a:solidFill>
              </a:rPr>
              <a:t>^ALL Ohio working parents</a:t>
            </a:r>
          </a:p>
        </p:txBody>
      </p:sp>
    </p:spTree>
    <p:extLst>
      <p:ext uri="{BB962C8B-B14F-4D97-AF65-F5344CB8AC3E}">
        <p14:creationId xmlns:p14="http://schemas.microsoft.com/office/powerpoint/2010/main" val="4100678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FFBB8E73-4760-D720-FDFE-90CA1D2070EF}"/>
              </a:ext>
            </a:extLst>
          </p:cNvPr>
          <p:cNvGraphicFramePr/>
          <p:nvPr>
            <p:extLst>
              <p:ext uri="{D42A27DB-BD31-4B8C-83A1-F6EECF244321}">
                <p14:modId xmlns:p14="http://schemas.microsoft.com/office/powerpoint/2010/main" val="2269549500"/>
              </p:ext>
            </p:extLst>
          </p:nvPr>
        </p:nvGraphicFramePr>
        <p:xfrm>
          <a:off x="598661" y="1324963"/>
          <a:ext cx="7871030" cy="488010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90657"/>
            <a:ext cx="8667323" cy="438912"/>
          </a:xfrm>
        </p:spPr>
        <p:txBody>
          <a:bodyPr lIns="0" tIns="0" rIns="0" bIns="0">
            <a:noAutofit/>
          </a:bodyPr>
          <a:lstStyle/>
          <a:p>
            <a:r>
              <a:rPr lang="en-US" sz="2400" dirty="0">
                <a:solidFill>
                  <a:srgbClr val="333333"/>
                </a:solidFill>
                <a:latin typeface="Calibri" panose="020F0502020204030204"/>
              </a:rPr>
              <a:t>More than two-thirds of all Ohioans believe child care centers are experiencing serious staffing shortages.</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4">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837A04D-B969-46A2-89AD-EF4C1E57992B}"/>
              </a:ext>
            </a:extLst>
          </p:cNvPr>
          <p:cNvSpPr/>
          <p:nvPr/>
        </p:nvSpPr>
        <p:spPr>
          <a:xfrm>
            <a:off x="2403957" y="210056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+38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A086807-9E12-4516-2D69-19CAA6E60655}"/>
              </a:ext>
            </a:extLst>
          </p:cNvPr>
          <p:cNvSpPr txBox="1"/>
          <p:nvPr/>
        </p:nvSpPr>
        <p:spPr>
          <a:xfrm>
            <a:off x="1902284" y="1406683"/>
            <a:ext cx="5339433" cy="584775"/>
          </a:xfrm>
          <a:prstGeom prst="rect">
            <a:avLst/>
          </a:prstGeom>
          <a:noFill/>
        </p:spPr>
        <p:txBody>
          <a:bodyPr wrap="square" rtlCol="0">
            <a:spAutoFit/>
          </a:bodyPr>
          <a:lstStyle/>
          <a:p>
            <a:pPr algn="ctr"/>
            <a:r>
              <a:rPr lang="en-US" sz="1600" b="0" i="1" u="none" strike="noStrike" baseline="0" dirty="0">
                <a:solidFill>
                  <a:schemeClr val="bg2">
                    <a:lumMod val="25000"/>
                  </a:schemeClr>
                </a:solidFill>
                <a:latin typeface="Calibri" panose="020F0502020204030204" pitchFamily="34" charset="0"/>
              </a:rPr>
              <a:t>And, from what you know, are child care centers in your local area having serious staffing shortages?</a:t>
            </a:r>
            <a:endParaRPr lang="en-US" sz="1600" i="1" dirty="0">
              <a:solidFill>
                <a:schemeClr val="bg2">
                  <a:lumMod val="25000"/>
                </a:schemeClr>
              </a:solidFill>
            </a:endParaRPr>
          </a:p>
        </p:txBody>
      </p:sp>
      <p:pic>
        <p:nvPicPr>
          <p:cNvPr id="6" name="Picture 5" descr="A picture containing drawing&#10;&#10;Description automatically generated">
            <a:extLst>
              <a:ext uri="{FF2B5EF4-FFF2-40B4-BE49-F238E27FC236}">
                <a16:creationId xmlns:a16="http://schemas.microsoft.com/office/drawing/2014/main" id="{B9740208-4218-B2AF-D370-5C1F0FF132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9018" y="6425094"/>
            <a:ext cx="1313336" cy="284498"/>
          </a:xfrm>
          <a:prstGeom prst="rect">
            <a:avLst/>
          </a:prstGeom>
        </p:spPr>
      </p:pic>
      <p:sp>
        <p:nvSpPr>
          <p:cNvPr id="16" name="Rectangle 15">
            <a:extLst>
              <a:ext uri="{FF2B5EF4-FFF2-40B4-BE49-F238E27FC236}">
                <a16:creationId xmlns:a16="http://schemas.microsoft.com/office/drawing/2014/main" id="{DED4A6A7-691C-C4C3-D3D3-A19C30497999}"/>
              </a:ext>
            </a:extLst>
          </p:cNvPr>
          <p:cNvSpPr/>
          <p:nvPr/>
        </p:nvSpPr>
        <p:spPr>
          <a:xfrm>
            <a:off x="6301707" y="210056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46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308E9D5-06A4-6B9E-563A-CE0A1C5370F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2802647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351617"/>
            <a:ext cx="8667323" cy="438912"/>
          </a:xfrm>
        </p:spPr>
        <p:txBody>
          <a:bodyPr lIns="0" tIns="0" rIns="0" bIns="0">
            <a:noAutofit/>
          </a:bodyPr>
          <a:lstStyle/>
          <a:p>
            <a:r>
              <a:rPr lang="en-US" sz="2400" dirty="0">
                <a:solidFill>
                  <a:srgbClr val="333333"/>
                </a:solidFill>
                <a:latin typeface="Calibri" panose="020F0502020204030204"/>
              </a:rPr>
              <a:t>A majority of Ohio parents indicate they or someone they know are on a waitlist for child care. More than 40% of those on a waitlist have been on it for longer than 6 months.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1038643"/>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A41707A-0410-4DE7-8968-4919232A2335}"/>
              </a:ext>
            </a:extLst>
          </p:cNvPr>
          <p:cNvGraphicFramePr/>
          <p:nvPr/>
        </p:nvGraphicFramePr>
        <p:xfrm>
          <a:off x="554983" y="1433571"/>
          <a:ext cx="4017017"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5D8880D2-186E-54B1-FEF7-37993492F9A1}"/>
              </a:ext>
            </a:extLst>
          </p:cNvPr>
          <p:cNvSpPr txBox="1"/>
          <p:nvPr/>
        </p:nvSpPr>
        <p:spPr>
          <a:xfrm>
            <a:off x="567525" y="1532671"/>
            <a:ext cx="357921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mn-cs"/>
              </a:rPr>
              <a:t>And, are you or someone you know currently on a waiting list for child care?</a:t>
            </a:r>
            <a:endParaRPr kumimoji="0" lang="en-US" sz="16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pic>
        <p:nvPicPr>
          <p:cNvPr id="6" name="Picture 5" descr="A picture containing drawing&#10;&#10;Description automatically generated">
            <a:extLst>
              <a:ext uri="{FF2B5EF4-FFF2-40B4-BE49-F238E27FC236}">
                <a16:creationId xmlns:a16="http://schemas.microsoft.com/office/drawing/2014/main" id="{9C3922D6-D0BE-6A61-F6FF-D6D4120EFE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9018" y="6425094"/>
            <a:ext cx="1313336" cy="284498"/>
          </a:xfrm>
          <a:prstGeom prst="rect">
            <a:avLst/>
          </a:prstGeom>
        </p:spPr>
      </p:pic>
      <p:graphicFrame>
        <p:nvGraphicFramePr>
          <p:cNvPr id="12" name="Table 11">
            <a:extLst>
              <a:ext uri="{FF2B5EF4-FFF2-40B4-BE49-F238E27FC236}">
                <a16:creationId xmlns:a16="http://schemas.microsoft.com/office/drawing/2014/main" id="{C329F57F-F4F0-2986-ED71-044DFFB7AAE1}"/>
              </a:ext>
            </a:extLst>
          </p:cNvPr>
          <p:cNvGraphicFramePr>
            <a:graphicFrameLocks noGrp="1"/>
          </p:cNvGraphicFramePr>
          <p:nvPr/>
        </p:nvGraphicFramePr>
        <p:xfrm>
          <a:off x="5071730" y="1116118"/>
          <a:ext cx="3547466" cy="4560782"/>
        </p:xfrm>
        <a:graphic>
          <a:graphicData uri="http://schemas.openxmlformats.org/drawingml/2006/table">
            <a:tbl>
              <a:tblPr firstRow="1" bandRow="1">
                <a:tableStyleId>{F5AB1C69-6EDB-4FF4-983F-18BD219EF322}</a:tableStyleId>
              </a:tblPr>
              <a:tblGrid>
                <a:gridCol w="2115879">
                  <a:extLst>
                    <a:ext uri="{9D8B030D-6E8A-4147-A177-3AD203B41FA5}">
                      <a16:colId xmlns:a16="http://schemas.microsoft.com/office/drawing/2014/main" val="782038129"/>
                    </a:ext>
                  </a:extLst>
                </a:gridCol>
                <a:gridCol w="1431587">
                  <a:extLst>
                    <a:ext uri="{9D8B030D-6E8A-4147-A177-3AD203B41FA5}">
                      <a16:colId xmlns:a16="http://schemas.microsoft.com/office/drawing/2014/main" val="2984189048"/>
                    </a:ext>
                  </a:extLst>
                </a:gridCol>
              </a:tblGrid>
              <a:tr h="683427">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And, approximately how long is the current waitlist that you are on?*</a:t>
                      </a:r>
                    </a:p>
                  </a:txBody>
                  <a:tcPr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srgbClr val="E7E6E6">
                              <a:lumMod val="25000"/>
                            </a:srgbClr>
                          </a:solidFill>
                          <a:effectLst/>
                          <a:uLnTx/>
                          <a:uFillTx/>
                        </a:rPr>
                        <a:t>%</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tc>
                <a:extLst>
                  <a:ext uri="{0D108BD9-81ED-4DB2-BD59-A6C34878D82A}">
                    <a16:rowId xmlns:a16="http://schemas.microsoft.com/office/drawing/2014/main" val="3645891499"/>
                  </a:ext>
                </a:extLst>
              </a:tr>
              <a:tr h="432173">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rPr>
                        <a:t>A few weeks or less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srgbClr val="E7E6E6">
                              <a:lumMod val="25000"/>
                            </a:srgbClr>
                          </a:solidFill>
                          <a:effectLst/>
                          <a:uLnTx/>
                          <a:uFillTx/>
                        </a:rPr>
                        <a:t>14%</a:t>
                      </a:r>
                      <a:endParaRPr kumimoji="0" lang="en-US" sz="18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tc>
                <a:extLst>
                  <a:ext uri="{0D108BD9-81ED-4DB2-BD59-A6C34878D82A}">
                    <a16:rowId xmlns:a16="http://schemas.microsoft.com/office/drawing/2014/main" val="4049545070"/>
                  </a:ext>
                </a:extLst>
              </a:tr>
              <a:tr h="475197">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rPr>
                        <a:t>A month to three months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srgbClr val="E7E6E6">
                              <a:lumMod val="25000"/>
                            </a:srgbClr>
                          </a:solidFill>
                          <a:effectLst/>
                          <a:uLnTx/>
                          <a:uFillTx/>
                        </a:rPr>
                        <a:t>24%</a:t>
                      </a:r>
                      <a:endParaRPr kumimoji="0" lang="en-US" sz="18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tc>
                <a:extLst>
                  <a:ext uri="{0D108BD9-81ED-4DB2-BD59-A6C34878D82A}">
                    <a16:rowId xmlns:a16="http://schemas.microsoft.com/office/drawing/2014/main" val="3587976179"/>
                  </a:ext>
                </a:extLst>
              </a:tr>
              <a:tr h="485098">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rPr>
                        <a:t>Three months to 6 months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srgbClr val="E7E6E6">
                              <a:lumMod val="25000"/>
                            </a:srgbClr>
                          </a:solidFill>
                          <a:effectLst/>
                          <a:uLnTx/>
                          <a:uFillTx/>
                        </a:rPr>
                        <a:t>15%</a:t>
                      </a:r>
                      <a:endParaRPr kumimoji="0" lang="en-US" sz="18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tc>
                <a:extLst>
                  <a:ext uri="{0D108BD9-81ED-4DB2-BD59-A6C34878D82A}">
                    <a16:rowId xmlns:a16="http://schemas.microsoft.com/office/drawing/2014/main" val="1565990074"/>
                  </a:ext>
                </a:extLst>
              </a:tr>
              <a:tr h="485098">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25000"/>
                            </a:schemeClr>
                          </a:solidFill>
                          <a:effectLst/>
                          <a:uLnTx/>
                          <a:uFillTx/>
                          <a:latin typeface="+mn-lt"/>
                          <a:ea typeface="+mn-ea"/>
                          <a:cs typeface="+mn-cs"/>
                        </a:rPr>
                        <a:t>&lt; 6 Months</a:t>
                      </a:r>
                    </a:p>
                  </a:txBody>
                  <a:tcPr anchor="c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2">
                              <a:lumMod val="25000"/>
                            </a:schemeClr>
                          </a:solidFill>
                          <a:effectLst/>
                          <a:uLnTx/>
                          <a:uFillTx/>
                          <a:latin typeface="+mn-lt"/>
                          <a:ea typeface="+mn-ea"/>
                          <a:cs typeface="+mn-cs"/>
                        </a:rPr>
                        <a:t>53%</a:t>
                      </a:r>
                    </a:p>
                  </a:txBody>
                  <a:tcPr anchor="ctr">
                    <a:solidFill>
                      <a:schemeClr val="accent4">
                        <a:lumMod val="20000"/>
                        <a:lumOff val="80000"/>
                      </a:schemeClr>
                    </a:solidFill>
                  </a:tcPr>
                </a:tc>
                <a:extLst>
                  <a:ext uri="{0D108BD9-81ED-4DB2-BD59-A6C34878D82A}">
                    <a16:rowId xmlns:a16="http://schemas.microsoft.com/office/drawing/2014/main" val="1658744439"/>
                  </a:ext>
                </a:extLst>
              </a:tr>
              <a:tr h="485098">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25000"/>
                            </a:schemeClr>
                          </a:solidFill>
                          <a:effectLst/>
                          <a:uLnTx/>
                          <a:uFillTx/>
                          <a:latin typeface="+mn-lt"/>
                          <a:ea typeface="+mn-ea"/>
                          <a:cs typeface="+mn-cs"/>
                        </a:rPr>
                        <a:t>6 Months+</a:t>
                      </a:r>
                    </a:p>
                  </a:txBody>
                  <a:tcPr anchor="ct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2">
                              <a:lumMod val="25000"/>
                            </a:schemeClr>
                          </a:solidFill>
                          <a:effectLst/>
                          <a:uLnTx/>
                          <a:uFillTx/>
                          <a:latin typeface="+mn-lt"/>
                          <a:ea typeface="+mn-ea"/>
                          <a:cs typeface="+mn-cs"/>
                        </a:rPr>
                        <a:t>45%</a:t>
                      </a:r>
                    </a:p>
                  </a:txBody>
                  <a:tcPr anchor="ctr">
                    <a:solidFill>
                      <a:schemeClr val="accent4">
                        <a:lumMod val="20000"/>
                        <a:lumOff val="80000"/>
                      </a:schemeClr>
                    </a:solidFill>
                  </a:tcPr>
                </a:tc>
                <a:extLst>
                  <a:ext uri="{0D108BD9-81ED-4DB2-BD59-A6C34878D82A}">
                    <a16:rowId xmlns:a16="http://schemas.microsoft.com/office/drawing/2014/main" val="2198719003"/>
                  </a:ext>
                </a:extLst>
              </a:tr>
              <a:tr h="504897">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rPr>
                        <a:t>6 months to a year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srgbClr val="E7E6E6">
                              <a:lumMod val="25000"/>
                            </a:srgbClr>
                          </a:solidFill>
                          <a:effectLst/>
                          <a:uLnTx/>
                          <a:uFillTx/>
                        </a:rPr>
                        <a:t>19%</a:t>
                      </a:r>
                      <a:endParaRPr kumimoji="0" lang="en-US" sz="18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tc>
                <a:extLst>
                  <a:ext uri="{0D108BD9-81ED-4DB2-BD59-A6C34878D82A}">
                    <a16:rowId xmlns:a16="http://schemas.microsoft.com/office/drawing/2014/main" val="2212366321"/>
                  </a:ext>
                </a:extLst>
              </a:tr>
              <a:tr h="504897">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rPr>
                        <a:t>One to two years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14%</a:t>
                      </a:r>
                    </a:p>
                  </a:txBody>
                  <a:tcPr anchor="ctr"/>
                </a:tc>
                <a:extLst>
                  <a:ext uri="{0D108BD9-81ED-4DB2-BD59-A6C34878D82A}">
                    <a16:rowId xmlns:a16="http://schemas.microsoft.com/office/drawing/2014/main" val="1008615679"/>
                  </a:ext>
                </a:extLst>
              </a:tr>
              <a:tr h="504897">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rPr>
                        <a:t>More than two years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12%</a:t>
                      </a:r>
                    </a:p>
                  </a:txBody>
                  <a:tcPr anchor="ctr"/>
                </a:tc>
                <a:extLst>
                  <a:ext uri="{0D108BD9-81ED-4DB2-BD59-A6C34878D82A}">
                    <a16:rowId xmlns:a16="http://schemas.microsoft.com/office/drawing/2014/main" val="3638266907"/>
                  </a:ext>
                </a:extLst>
              </a:tr>
            </a:tbl>
          </a:graphicData>
        </a:graphic>
      </p:graphicFrame>
      <p:sp>
        <p:nvSpPr>
          <p:cNvPr id="4" name="Left Brace 3">
            <a:extLst>
              <a:ext uri="{FF2B5EF4-FFF2-40B4-BE49-F238E27FC236}">
                <a16:creationId xmlns:a16="http://schemas.microsoft.com/office/drawing/2014/main" id="{29CF44C5-2399-D4AF-CDAC-EF49185E4A11}"/>
              </a:ext>
            </a:extLst>
          </p:cNvPr>
          <p:cNvSpPr/>
          <p:nvPr/>
        </p:nvSpPr>
        <p:spPr>
          <a:xfrm rot="5400000">
            <a:off x="1351477" y="2883173"/>
            <a:ext cx="1336512" cy="1180858"/>
          </a:xfrm>
          <a:custGeom>
            <a:avLst/>
            <a:gdLst>
              <a:gd name="connsiteX0" fmla="*/ 976544 w 976544"/>
              <a:gd name="connsiteY0" fmla="*/ 1287261 h 1287261"/>
              <a:gd name="connsiteX1" fmla="*/ 488272 w 976544"/>
              <a:gd name="connsiteY1" fmla="*/ 1205886 h 1287261"/>
              <a:gd name="connsiteX2" fmla="*/ 488272 w 976544"/>
              <a:gd name="connsiteY2" fmla="*/ 725006 h 1287261"/>
              <a:gd name="connsiteX3" fmla="*/ 0 w 976544"/>
              <a:gd name="connsiteY3" fmla="*/ 643631 h 1287261"/>
              <a:gd name="connsiteX4" fmla="*/ 488272 w 976544"/>
              <a:gd name="connsiteY4" fmla="*/ 562256 h 1287261"/>
              <a:gd name="connsiteX5" fmla="*/ 488272 w 976544"/>
              <a:gd name="connsiteY5" fmla="*/ 81375 h 1287261"/>
              <a:gd name="connsiteX6" fmla="*/ 976544 w 976544"/>
              <a:gd name="connsiteY6" fmla="*/ 0 h 1287261"/>
              <a:gd name="connsiteX7" fmla="*/ 976544 w 976544"/>
              <a:gd name="connsiteY7" fmla="*/ 1287261 h 1287261"/>
              <a:gd name="connsiteX0" fmla="*/ 976544 w 976544"/>
              <a:gd name="connsiteY0" fmla="*/ 1287261 h 1287261"/>
              <a:gd name="connsiteX1" fmla="*/ 488272 w 976544"/>
              <a:gd name="connsiteY1" fmla="*/ 1205886 h 1287261"/>
              <a:gd name="connsiteX2" fmla="*/ 488272 w 976544"/>
              <a:gd name="connsiteY2" fmla="*/ 725006 h 1287261"/>
              <a:gd name="connsiteX3" fmla="*/ 0 w 976544"/>
              <a:gd name="connsiteY3" fmla="*/ 643631 h 1287261"/>
              <a:gd name="connsiteX4" fmla="*/ 488272 w 976544"/>
              <a:gd name="connsiteY4" fmla="*/ 562256 h 1287261"/>
              <a:gd name="connsiteX5" fmla="*/ 488272 w 976544"/>
              <a:gd name="connsiteY5" fmla="*/ 81375 h 1287261"/>
              <a:gd name="connsiteX6" fmla="*/ 976544 w 976544"/>
              <a:gd name="connsiteY6" fmla="*/ 0 h 1287261"/>
              <a:gd name="connsiteX0" fmla="*/ 976544 w 1535840"/>
              <a:gd name="connsiteY0" fmla="*/ 1287261 h 1367160"/>
              <a:gd name="connsiteX1" fmla="*/ 488272 w 1535840"/>
              <a:gd name="connsiteY1" fmla="*/ 1205886 h 1367160"/>
              <a:gd name="connsiteX2" fmla="*/ 488272 w 1535840"/>
              <a:gd name="connsiteY2" fmla="*/ 725006 h 1367160"/>
              <a:gd name="connsiteX3" fmla="*/ 0 w 1535840"/>
              <a:gd name="connsiteY3" fmla="*/ 643631 h 1367160"/>
              <a:gd name="connsiteX4" fmla="*/ 488272 w 1535840"/>
              <a:gd name="connsiteY4" fmla="*/ 562256 h 1367160"/>
              <a:gd name="connsiteX5" fmla="*/ 488272 w 1535840"/>
              <a:gd name="connsiteY5" fmla="*/ 81375 h 1367160"/>
              <a:gd name="connsiteX6" fmla="*/ 976544 w 1535840"/>
              <a:gd name="connsiteY6" fmla="*/ 0 h 1367160"/>
              <a:gd name="connsiteX7" fmla="*/ 976544 w 1535840"/>
              <a:gd name="connsiteY7" fmla="*/ 1287261 h 1367160"/>
              <a:gd name="connsiteX0" fmla="*/ 1535840 w 1535840"/>
              <a:gd name="connsiteY0" fmla="*/ 1367160 h 1367160"/>
              <a:gd name="connsiteX1" fmla="*/ 488272 w 1535840"/>
              <a:gd name="connsiteY1" fmla="*/ 1205886 h 1367160"/>
              <a:gd name="connsiteX2" fmla="*/ 488272 w 1535840"/>
              <a:gd name="connsiteY2" fmla="*/ 725006 h 1367160"/>
              <a:gd name="connsiteX3" fmla="*/ 0 w 1535840"/>
              <a:gd name="connsiteY3" fmla="*/ 643631 h 1367160"/>
              <a:gd name="connsiteX4" fmla="*/ 488272 w 1535840"/>
              <a:gd name="connsiteY4" fmla="*/ 562256 h 1367160"/>
              <a:gd name="connsiteX5" fmla="*/ 488272 w 1535840"/>
              <a:gd name="connsiteY5" fmla="*/ 81375 h 1367160"/>
              <a:gd name="connsiteX6" fmla="*/ 976544 w 1535840"/>
              <a:gd name="connsiteY6" fmla="*/ 0 h 136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840" h="1367160" stroke="0" extrusionOk="0">
                <a:moveTo>
                  <a:pt x="976544" y="1287261"/>
                </a:moveTo>
                <a:cubicBezTo>
                  <a:pt x="706879" y="1287261"/>
                  <a:pt x="488272" y="1250828"/>
                  <a:pt x="488272" y="1205886"/>
                </a:cubicBezTo>
                <a:lnTo>
                  <a:pt x="488272" y="725006"/>
                </a:lnTo>
                <a:cubicBezTo>
                  <a:pt x="488272" y="680064"/>
                  <a:pt x="269665" y="643631"/>
                  <a:pt x="0" y="643631"/>
                </a:cubicBezTo>
                <a:cubicBezTo>
                  <a:pt x="269665" y="643631"/>
                  <a:pt x="488272" y="607198"/>
                  <a:pt x="488272" y="562256"/>
                </a:cubicBezTo>
                <a:lnTo>
                  <a:pt x="488272" y="81375"/>
                </a:lnTo>
                <a:cubicBezTo>
                  <a:pt x="488272" y="36433"/>
                  <a:pt x="706879" y="0"/>
                  <a:pt x="976544" y="0"/>
                </a:cubicBezTo>
                <a:lnTo>
                  <a:pt x="976544" y="1287261"/>
                </a:lnTo>
                <a:close/>
              </a:path>
              <a:path w="1535840" h="1367160" fill="none">
                <a:moveTo>
                  <a:pt x="1535840" y="1367160"/>
                </a:moveTo>
                <a:cubicBezTo>
                  <a:pt x="1266175" y="1367160"/>
                  <a:pt x="488272" y="1250828"/>
                  <a:pt x="488272" y="1205886"/>
                </a:cubicBezTo>
                <a:lnTo>
                  <a:pt x="488272" y="725006"/>
                </a:lnTo>
                <a:cubicBezTo>
                  <a:pt x="488272" y="680064"/>
                  <a:pt x="269665" y="643631"/>
                  <a:pt x="0" y="643631"/>
                </a:cubicBezTo>
                <a:cubicBezTo>
                  <a:pt x="269665" y="643631"/>
                  <a:pt x="488272" y="607198"/>
                  <a:pt x="488272" y="562256"/>
                </a:cubicBezTo>
                <a:lnTo>
                  <a:pt x="488272" y="81375"/>
                </a:lnTo>
                <a:cubicBezTo>
                  <a:pt x="488272" y="36433"/>
                  <a:pt x="706879" y="0"/>
                  <a:pt x="976544" y="0"/>
                </a:cubicBezTo>
              </a:path>
            </a:pathLst>
          </a:cu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11F814A-A8BE-D624-26FC-9BD5824761F0}"/>
              </a:ext>
            </a:extLst>
          </p:cNvPr>
          <p:cNvSpPr txBox="1"/>
          <p:nvPr/>
        </p:nvSpPr>
        <p:spPr>
          <a:xfrm>
            <a:off x="1331650" y="2444473"/>
            <a:ext cx="160456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52% Total Yes</a:t>
            </a:r>
          </a:p>
        </p:txBody>
      </p:sp>
      <p:sp>
        <p:nvSpPr>
          <p:cNvPr id="11" name="TextBox 10">
            <a:extLst>
              <a:ext uri="{FF2B5EF4-FFF2-40B4-BE49-F238E27FC236}">
                <a16:creationId xmlns:a16="http://schemas.microsoft.com/office/drawing/2014/main" id="{E3AE43D0-C323-4E45-41C0-F9A6DD7C573C}"/>
              </a:ext>
            </a:extLst>
          </p:cNvPr>
          <p:cNvSpPr txBox="1"/>
          <p:nvPr/>
        </p:nvSpPr>
        <p:spPr>
          <a:xfrm>
            <a:off x="5255581" y="6063450"/>
            <a:ext cx="365759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*Asked of those who responded “Yes, Self,” N=57 Parents </a:t>
            </a:r>
          </a:p>
        </p:txBody>
      </p:sp>
      <p:pic>
        <p:nvPicPr>
          <p:cNvPr id="15" name="Picture 14">
            <a:extLst>
              <a:ext uri="{FF2B5EF4-FFF2-40B4-BE49-F238E27FC236}">
                <a16:creationId xmlns:a16="http://schemas.microsoft.com/office/drawing/2014/main" id="{815DA0E3-7874-EC69-CBEA-EF9660E353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98659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D0F9D5-FF25-E383-95B0-28FC3C8CD444}"/>
              </a:ext>
            </a:extLst>
          </p:cNvPr>
          <p:cNvPicPr>
            <a:picLocks noChangeAspect="1"/>
          </p:cNvPicPr>
          <p:nvPr/>
        </p:nvPicPr>
        <p:blipFill rotWithShape="1">
          <a:blip r:embed="rId2"/>
          <a:srcRect l="20930" t="16850" r="59070" b="60483"/>
          <a:stretch/>
        </p:blipFill>
        <p:spPr>
          <a:xfrm>
            <a:off x="108454" y="2062302"/>
            <a:ext cx="4493967" cy="3361620"/>
          </a:xfrm>
          <a:prstGeom prst="rect">
            <a:avLst/>
          </a:prstGeom>
        </p:spPr>
      </p:pic>
      <p:pic>
        <p:nvPicPr>
          <p:cNvPr id="5" name="Picture 4">
            <a:extLst>
              <a:ext uri="{FF2B5EF4-FFF2-40B4-BE49-F238E27FC236}">
                <a16:creationId xmlns:a16="http://schemas.microsoft.com/office/drawing/2014/main" id="{58576315-0DC3-3AD9-1FA3-5E635B5513F1}"/>
              </a:ext>
            </a:extLst>
          </p:cNvPr>
          <p:cNvPicPr>
            <a:picLocks noChangeAspect="1"/>
          </p:cNvPicPr>
          <p:nvPr/>
        </p:nvPicPr>
        <p:blipFill rotWithShape="1">
          <a:blip r:embed="rId3"/>
          <a:srcRect l="20232" t="17406" r="59070" b="61892"/>
          <a:stretch/>
        </p:blipFill>
        <p:spPr>
          <a:xfrm>
            <a:off x="4501383" y="2221792"/>
            <a:ext cx="4642617" cy="3064818"/>
          </a:xfrm>
          <a:prstGeom prst="rect">
            <a:avLst/>
          </a:prstGeom>
        </p:spPr>
      </p:pic>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90657"/>
            <a:ext cx="8278335" cy="438912"/>
          </a:xfrm>
        </p:spPr>
        <p:txBody>
          <a:bodyPr lIns="0" tIns="0" rIns="0" bIns="0">
            <a:noAutofit/>
          </a:bodyPr>
          <a:lstStyle/>
          <a:p>
            <a:r>
              <a:rPr lang="en-US" sz="2400" dirty="0">
                <a:solidFill>
                  <a:srgbClr val="333333"/>
                </a:solidFill>
                <a:latin typeface="Calibri" panose="020F0502020204030204"/>
              </a:rPr>
              <a:t>Parents in households where someone is home full time say they would be able to work more if they had access to child care.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38</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4">
            <a:extLst>
              <a:ext uri="{28A0092B-C50C-407E-A947-70E740481C1C}">
                <a14:useLocalDpi xmlns:a14="http://schemas.microsoft.com/office/drawing/2010/main" val="0"/>
              </a:ext>
            </a:extLst>
          </a:blip>
          <a:srcRect b="93078"/>
          <a:stretch/>
        </p:blipFill>
        <p:spPr>
          <a:xfrm>
            <a:off x="276381" y="849522"/>
            <a:ext cx="3957400" cy="209061"/>
          </a:xfrm>
          <a:prstGeom prst="rect">
            <a:avLst/>
          </a:prstGeom>
        </p:spPr>
      </p:pic>
      <p:sp>
        <p:nvSpPr>
          <p:cNvPr id="14" name="TextBox 13">
            <a:extLst>
              <a:ext uri="{FF2B5EF4-FFF2-40B4-BE49-F238E27FC236}">
                <a16:creationId xmlns:a16="http://schemas.microsoft.com/office/drawing/2014/main" id="{2CBAC435-A96D-40F5-8ACD-DF4A3E179557}"/>
              </a:ext>
            </a:extLst>
          </p:cNvPr>
          <p:cNvSpPr txBox="1"/>
          <p:nvPr/>
        </p:nvSpPr>
        <p:spPr>
          <a:xfrm>
            <a:off x="255177" y="1152515"/>
            <a:ext cx="4178594" cy="646331"/>
          </a:xfrm>
          <a:prstGeom prst="rect">
            <a:avLst/>
          </a:prstGeom>
          <a:noFill/>
        </p:spPr>
        <p:txBody>
          <a:bodyPr wrap="square" rtlCol="0">
            <a:spAutoFit/>
          </a:bodyPr>
          <a:lstStyle/>
          <a:p>
            <a:pPr algn="ctr"/>
            <a:r>
              <a:rPr lang="en-US" i="1" dirty="0">
                <a:solidFill>
                  <a:schemeClr val="bg2">
                    <a:lumMod val="25000"/>
                  </a:schemeClr>
                </a:solidFill>
                <a:latin typeface="Calibri" panose="020F0502020204030204" pitchFamily="34" charset="0"/>
              </a:rPr>
              <a:t>If you DID have childcare, what would that allow you to do that you don't do now?*</a:t>
            </a:r>
          </a:p>
        </p:txBody>
      </p:sp>
      <p:cxnSp>
        <p:nvCxnSpPr>
          <p:cNvPr id="15" name="Straight Connector 14">
            <a:extLst>
              <a:ext uri="{FF2B5EF4-FFF2-40B4-BE49-F238E27FC236}">
                <a16:creationId xmlns:a16="http://schemas.microsoft.com/office/drawing/2014/main" id="{754B5708-4666-459D-934B-F54ADA5FE6BB}"/>
              </a:ext>
            </a:extLst>
          </p:cNvPr>
          <p:cNvCxnSpPr>
            <a:cxnSpLocks/>
          </p:cNvCxnSpPr>
          <p:nvPr/>
        </p:nvCxnSpPr>
        <p:spPr>
          <a:xfrm>
            <a:off x="4626227" y="1233377"/>
            <a:ext cx="0" cy="4423520"/>
          </a:xfrm>
          <a:prstGeom prst="line">
            <a:avLst/>
          </a:prstGeom>
          <a:ln w="28575"/>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C87F296D-81C4-40DA-843A-3D7B66A7CD39}"/>
              </a:ext>
            </a:extLst>
          </p:cNvPr>
          <p:cNvSpPr txBox="1"/>
          <p:nvPr/>
        </p:nvSpPr>
        <p:spPr>
          <a:xfrm>
            <a:off x="4703005" y="1152515"/>
            <a:ext cx="4405481" cy="646331"/>
          </a:xfrm>
          <a:prstGeom prst="rect">
            <a:avLst/>
          </a:prstGeom>
          <a:noFill/>
        </p:spPr>
        <p:txBody>
          <a:bodyPr wrap="square" rtlCol="0">
            <a:spAutoFit/>
          </a:bodyPr>
          <a:lstStyle/>
          <a:p>
            <a:pPr algn="ctr"/>
            <a:r>
              <a:rPr lang="en-US" i="1" dirty="0">
                <a:solidFill>
                  <a:schemeClr val="bg2">
                    <a:lumMod val="25000"/>
                  </a:schemeClr>
                </a:solidFill>
                <a:latin typeface="Calibri" panose="020F0502020204030204" pitchFamily="34" charset="0"/>
              </a:rPr>
              <a:t>What does having childcare allow you to do that you wouldn't be able to otherwise?^</a:t>
            </a:r>
          </a:p>
        </p:txBody>
      </p:sp>
      <p:pic>
        <p:nvPicPr>
          <p:cNvPr id="13" name="Picture 12" descr="A picture containing drawing&#10;&#10;Description automatically generated">
            <a:extLst>
              <a:ext uri="{FF2B5EF4-FFF2-40B4-BE49-F238E27FC236}">
                <a16:creationId xmlns:a16="http://schemas.microsoft.com/office/drawing/2014/main" id="{E294CDED-5018-6011-9F72-4011676B0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9018" y="6425094"/>
            <a:ext cx="1313336" cy="284498"/>
          </a:xfrm>
          <a:prstGeom prst="rect">
            <a:avLst/>
          </a:prstGeom>
        </p:spPr>
      </p:pic>
      <p:sp>
        <p:nvSpPr>
          <p:cNvPr id="3" name="TextBox 2">
            <a:extLst>
              <a:ext uri="{FF2B5EF4-FFF2-40B4-BE49-F238E27FC236}">
                <a16:creationId xmlns:a16="http://schemas.microsoft.com/office/drawing/2014/main" id="{FA8280CB-A712-4B6F-5843-53F984A7091C}"/>
              </a:ext>
            </a:extLst>
          </p:cNvPr>
          <p:cNvSpPr txBox="1"/>
          <p:nvPr/>
        </p:nvSpPr>
        <p:spPr>
          <a:xfrm>
            <a:off x="5255581" y="6063450"/>
            <a:ext cx="3657599" cy="253916"/>
          </a:xfrm>
          <a:prstGeom prst="rect">
            <a:avLst/>
          </a:prstGeom>
          <a:noFill/>
        </p:spPr>
        <p:txBody>
          <a:bodyPr wrap="square" rtlCol="0">
            <a:spAutoFit/>
          </a:bodyPr>
          <a:lstStyle/>
          <a:p>
            <a:pPr algn="r"/>
            <a:r>
              <a:rPr lang="en-US" sz="1050" i="1" dirty="0">
                <a:solidFill>
                  <a:schemeClr val="bg2">
                    <a:lumMod val="25000"/>
                  </a:schemeClr>
                </a:solidFill>
              </a:rPr>
              <a:t>^Asked of Sample B Parents who use child care</a:t>
            </a:r>
          </a:p>
        </p:txBody>
      </p:sp>
      <p:sp>
        <p:nvSpPr>
          <p:cNvPr id="4" name="TextBox 3">
            <a:extLst>
              <a:ext uri="{FF2B5EF4-FFF2-40B4-BE49-F238E27FC236}">
                <a16:creationId xmlns:a16="http://schemas.microsoft.com/office/drawing/2014/main" id="{566243CC-A359-2356-31CA-B495071BE204}"/>
              </a:ext>
            </a:extLst>
          </p:cNvPr>
          <p:cNvSpPr txBox="1"/>
          <p:nvPr/>
        </p:nvSpPr>
        <p:spPr>
          <a:xfrm>
            <a:off x="168677" y="6063450"/>
            <a:ext cx="3657599" cy="253916"/>
          </a:xfrm>
          <a:prstGeom prst="rect">
            <a:avLst/>
          </a:prstGeom>
          <a:noFill/>
        </p:spPr>
        <p:txBody>
          <a:bodyPr wrap="square" rtlCol="0">
            <a:spAutoFit/>
          </a:bodyPr>
          <a:lstStyle/>
          <a:p>
            <a:r>
              <a:rPr lang="en-US" sz="1050" i="1" dirty="0">
                <a:solidFill>
                  <a:schemeClr val="bg2">
                    <a:lumMod val="25000"/>
                  </a:schemeClr>
                </a:solidFill>
              </a:rPr>
              <a:t>*Asked of Sample A Parents who have someone home full time</a:t>
            </a:r>
          </a:p>
        </p:txBody>
      </p:sp>
      <p:pic>
        <p:nvPicPr>
          <p:cNvPr id="6" name="Picture 5">
            <a:extLst>
              <a:ext uri="{FF2B5EF4-FFF2-40B4-BE49-F238E27FC236}">
                <a16:creationId xmlns:a16="http://schemas.microsoft.com/office/drawing/2014/main" id="{CAB4B958-3D89-EFF0-B5D0-34A44ECE4D6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4120821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Parents say child care lets them work more reliably, with more regular hours and less stress.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849522"/>
            <a:ext cx="3957400" cy="209061"/>
          </a:xfrm>
          <a:prstGeom prst="rect">
            <a:avLst/>
          </a:prstGeom>
        </p:spPr>
      </p:pic>
      <p:sp>
        <p:nvSpPr>
          <p:cNvPr id="16" name="TextBox 15">
            <a:extLst>
              <a:ext uri="{FF2B5EF4-FFF2-40B4-BE49-F238E27FC236}">
                <a16:creationId xmlns:a16="http://schemas.microsoft.com/office/drawing/2014/main" id="{C87F296D-81C4-40DA-843A-3D7B66A7CD39}"/>
              </a:ext>
            </a:extLst>
          </p:cNvPr>
          <p:cNvSpPr txBox="1"/>
          <p:nvPr/>
        </p:nvSpPr>
        <p:spPr>
          <a:xfrm>
            <a:off x="1491449" y="1070418"/>
            <a:ext cx="6161103" cy="646331"/>
          </a:xfrm>
          <a:prstGeom prst="rect">
            <a:avLst/>
          </a:prstGeom>
          <a:noFill/>
        </p:spPr>
        <p:txBody>
          <a:bodyPr wrap="square" rtlCol="0">
            <a:spAutoFit/>
          </a:bodyPr>
          <a:lstStyle/>
          <a:p>
            <a:pPr algn="ctr"/>
            <a:r>
              <a:rPr lang="en-US" i="1" dirty="0">
                <a:solidFill>
                  <a:schemeClr val="bg2">
                    <a:lumMod val="25000"/>
                  </a:schemeClr>
                </a:solidFill>
                <a:latin typeface="Calibri" panose="020F0502020204030204" pitchFamily="34" charset="0"/>
              </a:rPr>
              <a:t>What does having childcare allow you to do that you wouldn't be able to otherwise?^</a:t>
            </a:r>
          </a:p>
        </p:txBody>
      </p:sp>
      <p:pic>
        <p:nvPicPr>
          <p:cNvPr id="13" name="Picture 12" descr="A picture containing drawing&#10;&#10;Description automatically generated">
            <a:extLst>
              <a:ext uri="{FF2B5EF4-FFF2-40B4-BE49-F238E27FC236}">
                <a16:creationId xmlns:a16="http://schemas.microsoft.com/office/drawing/2014/main" id="{E294CDED-5018-6011-9F72-4011676B0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9018" y="6425094"/>
            <a:ext cx="1313336" cy="284498"/>
          </a:xfrm>
          <a:prstGeom prst="rect">
            <a:avLst/>
          </a:prstGeom>
        </p:spPr>
      </p:pic>
      <p:sp>
        <p:nvSpPr>
          <p:cNvPr id="3" name="TextBox 2">
            <a:extLst>
              <a:ext uri="{FF2B5EF4-FFF2-40B4-BE49-F238E27FC236}">
                <a16:creationId xmlns:a16="http://schemas.microsoft.com/office/drawing/2014/main" id="{FA8280CB-A712-4B6F-5843-53F984A7091C}"/>
              </a:ext>
            </a:extLst>
          </p:cNvPr>
          <p:cNvSpPr txBox="1"/>
          <p:nvPr/>
        </p:nvSpPr>
        <p:spPr>
          <a:xfrm>
            <a:off x="5255581" y="6063450"/>
            <a:ext cx="3657599" cy="253916"/>
          </a:xfrm>
          <a:prstGeom prst="rect">
            <a:avLst/>
          </a:prstGeom>
          <a:noFill/>
        </p:spPr>
        <p:txBody>
          <a:bodyPr wrap="square" rtlCol="0">
            <a:spAutoFit/>
          </a:bodyPr>
          <a:lstStyle/>
          <a:p>
            <a:pPr algn="r"/>
            <a:r>
              <a:rPr lang="en-US" sz="1050" i="1" dirty="0">
                <a:solidFill>
                  <a:schemeClr val="bg2">
                    <a:lumMod val="25000"/>
                  </a:schemeClr>
                </a:solidFill>
              </a:rPr>
              <a:t>^Asked of Sample B Parents who use child care</a:t>
            </a:r>
          </a:p>
        </p:txBody>
      </p:sp>
      <p:sp>
        <p:nvSpPr>
          <p:cNvPr id="6" name="Speech Bubble: Rectangle with Corners Rounded 5">
            <a:extLst>
              <a:ext uri="{FF2B5EF4-FFF2-40B4-BE49-F238E27FC236}">
                <a16:creationId xmlns:a16="http://schemas.microsoft.com/office/drawing/2014/main" id="{6DBA5CB4-4954-5F7B-B585-A6DA9F4D9DCB}"/>
              </a:ext>
            </a:extLst>
          </p:cNvPr>
          <p:cNvSpPr/>
          <p:nvPr/>
        </p:nvSpPr>
        <p:spPr>
          <a:xfrm>
            <a:off x="308432" y="1819502"/>
            <a:ext cx="3687254" cy="755020"/>
          </a:xfrm>
          <a:prstGeom prst="wedgeRoundRectCallout">
            <a:avLst>
              <a:gd name="adj1" fmla="val -39188"/>
              <a:gd name="adj2" fmla="val 68410"/>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80000"/>
              </a:lnSpc>
              <a:spcBef>
                <a:spcPts val="0"/>
              </a:spcBef>
              <a:spcAft>
                <a:spcPts val="800"/>
              </a:spcAft>
              <a:buClrTx/>
              <a:buSzTx/>
              <a:buFontTx/>
              <a:buNone/>
              <a:tabLst/>
              <a:defRPr/>
            </a:pP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“The ability to </a:t>
            </a:r>
            <a:r>
              <a:rPr kumimoji="0" lang="en-US" sz="1600" b="1"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focus</a:t>
            </a: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and get things done </a:t>
            </a:r>
            <a:r>
              <a:rPr kumimoji="0" lang="en-US" sz="1600" b="1"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without stress</a:t>
            </a: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–Male, Hamilton County</a:t>
            </a:r>
            <a:endParaRPr kumimoji="0" lang="en-US" sz="1600" b="0"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Speech Bubble: Rectangle with Corners Rounded 10">
            <a:extLst>
              <a:ext uri="{FF2B5EF4-FFF2-40B4-BE49-F238E27FC236}">
                <a16:creationId xmlns:a16="http://schemas.microsoft.com/office/drawing/2014/main" id="{5B4254E6-A57B-F1D8-D594-31499027BDCE}"/>
              </a:ext>
            </a:extLst>
          </p:cNvPr>
          <p:cNvSpPr/>
          <p:nvPr/>
        </p:nvSpPr>
        <p:spPr>
          <a:xfrm>
            <a:off x="6239374" y="1981654"/>
            <a:ext cx="2673805" cy="755015"/>
          </a:xfrm>
          <a:prstGeom prst="wedgeRoundRectCallout">
            <a:avLst>
              <a:gd name="adj1" fmla="val 46849"/>
              <a:gd name="adj2" fmla="val 75465"/>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80000"/>
              </a:lnSpc>
              <a:spcBef>
                <a:spcPts val="0"/>
              </a:spcBef>
              <a:spcAft>
                <a:spcPts val="800"/>
              </a:spcAft>
              <a:buClrTx/>
              <a:buSzTx/>
              <a:buFontTx/>
              <a:buNone/>
              <a:tabLst/>
              <a:defRPr/>
            </a:pP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“Work </a:t>
            </a:r>
            <a:r>
              <a:rPr kumimoji="0" lang="en-US" sz="1600" b="1"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regular business hours</a:t>
            </a: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–Female, Stark County</a:t>
            </a:r>
            <a:endParaRPr kumimoji="0" lang="en-US" sz="1600" b="0"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Speech Bubble: Rectangle with Corners Rounded 11">
            <a:extLst>
              <a:ext uri="{FF2B5EF4-FFF2-40B4-BE49-F238E27FC236}">
                <a16:creationId xmlns:a16="http://schemas.microsoft.com/office/drawing/2014/main" id="{B9673E1D-C507-BFB2-07BB-AC52CE2C9FEF}"/>
              </a:ext>
            </a:extLst>
          </p:cNvPr>
          <p:cNvSpPr/>
          <p:nvPr/>
        </p:nvSpPr>
        <p:spPr>
          <a:xfrm>
            <a:off x="934105" y="2810311"/>
            <a:ext cx="3818206" cy="646330"/>
          </a:xfrm>
          <a:prstGeom prst="wedgeRoundRectCallout">
            <a:avLst>
              <a:gd name="adj1" fmla="val 42970"/>
              <a:gd name="adj2" fmla="val 86266"/>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80000"/>
              </a:lnSpc>
              <a:spcBef>
                <a:spcPts val="0"/>
              </a:spcBef>
              <a:spcAft>
                <a:spcPts val="800"/>
              </a:spcAft>
              <a:buClrTx/>
              <a:buSzTx/>
              <a:buFontTx/>
              <a:buNone/>
              <a:tabLst/>
              <a:defRPr/>
            </a:pP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“To be there </a:t>
            </a:r>
            <a:r>
              <a:rPr kumimoji="0" lang="en-US" sz="1600" b="1"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on time</a:t>
            </a: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–Male, Lucas County</a:t>
            </a:r>
            <a:endParaRPr kumimoji="0" lang="en-US" sz="1600" b="0"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Speech Bubble: Rectangle with Corners Rounded 17">
            <a:extLst>
              <a:ext uri="{FF2B5EF4-FFF2-40B4-BE49-F238E27FC236}">
                <a16:creationId xmlns:a16="http://schemas.microsoft.com/office/drawing/2014/main" id="{557F717D-7F42-3CF4-0324-EC93319008E5}"/>
              </a:ext>
            </a:extLst>
          </p:cNvPr>
          <p:cNvSpPr/>
          <p:nvPr/>
        </p:nvSpPr>
        <p:spPr>
          <a:xfrm>
            <a:off x="124593" y="3678115"/>
            <a:ext cx="3755683" cy="1021265"/>
          </a:xfrm>
          <a:prstGeom prst="wedgeRoundRectCallout">
            <a:avLst>
              <a:gd name="adj1" fmla="val -42388"/>
              <a:gd name="adj2" fmla="val 74362"/>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80000"/>
              </a:lnSpc>
              <a:spcBef>
                <a:spcPts val="0"/>
              </a:spcBef>
              <a:spcAft>
                <a:spcPts val="800"/>
              </a:spcAft>
              <a:buClrTx/>
              <a:buSzTx/>
              <a:buFontTx/>
              <a:buNone/>
              <a:tabLst/>
              <a:defRPr/>
            </a:pP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“It allows me and my significant other to go to counseling and work on </a:t>
            </a:r>
            <a:r>
              <a:rPr kumimoji="0" lang="en-US" sz="1600" b="1"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providing a better home experience</a:t>
            </a: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and family dynamic.” –Female, Stark County</a:t>
            </a:r>
            <a:endParaRPr kumimoji="0" lang="en-US" sz="1600" b="0"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Speech Bubble: Rectangle with Corners Rounded 18">
            <a:extLst>
              <a:ext uri="{FF2B5EF4-FFF2-40B4-BE49-F238E27FC236}">
                <a16:creationId xmlns:a16="http://schemas.microsoft.com/office/drawing/2014/main" id="{2AF89343-4171-0209-8058-943C852C532C}"/>
              </a:ext>
            </a:extLst>
          </p:cNvPr>
          <p:cNvSpPr/>
          <p:nvPr/>
        </p:nvSpPr>
        <p:spPr>
          <a:xfrm>
            <a:off x="4971583" y="2924646"/>
            <a:ext cx="2930438" cy="1124246"/>
          </a:xfrm>
          <a:prstGeom prst="wedgeRoundRectCallout">
            <a:avLst>
              <a:gd name="adj1" fmla="val -39794"/>
              <a:gd name="adj2" fmla="val 67568"/>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80000"/>
              </a:lnSpc>
              <a:spcBef>
                <a:spcPts val="0"/>
              </a:spcBef>
              <a:spcAft>
                <a:spcPts val="800"/>
              </a:spcAft>
              <a:buClrTx/>
              <a:buSzTx/>
              <a:buFontTx/>
              <a:buNone/>
              <a:tabLst/>
              <a:defRPr/>
            </a:pP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600" b="1"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Miss less work </a:t>
            </a: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and use less PTO. Have </a:t>
            </a:r>
            <a:r>
              <a:rPr kumimoji="0" lang="en-US" sz="1600" b="1"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time to myself </a:t>
            </a: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to take care of my needs.” –Female, Hamilton County</a:t>
            </a:r>
            <a:endParaRPr kumimoji="0" lang="en-US" sz="1600" b="0"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Speech Bubble: Rectangle with Corners Rounded 19">
            <a:extLst>
              <a:ext uri="{FF2B5EF4-FFF2-40B4-BE49-F238E27FC236}">
                <a16:creationId xmlns:a16="http://schemas.microsoft.com/office/drawing/2014/main" id="{4F090C3C-4267-E50D-31D6-EF28383F720C}"/>
              </a:ext>
            </a:extLst>
          </p:cNvPr>
          <p:cNvSpPr/>
          <p:nvPr/>
        </p:nvSpPr>
        <p:spPr>
          <a:xfrm>
            <a:off x="4162735" y="1785163"/>
            <a:ext cx="1909591" cy="804003"/>
          </a:xfrm>
          <a:prstGeom prst="wedgeRoundRectCallout">
            <a:avLst>
              <a:gd name="adj1" fmla="val 42970"/>
              <a:gd name="adj2" fmla="val 86266"/>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80000"/>
              </a:lnSpc>
              <a:spcBef>
                <a:spcPts val="0"/>
              </a:spcBef>
              <a:spcAft>
                <a:spcPts val="800"/>
              </a:spcAft>
              <a:buClrTx/>
              <a:buSzTx/>
              <a:buFontTx/>
              <a:buNone/>
              <a:tabLst/>
              <a:defRPr/>
            </a:pP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“Provide for family.” –Male, Mercer County</a:t>
            </a:r>
            <a:endParaRPr kumimoji="0" lang="en-US" sz="1600" b="0"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 name="Speech Bubble: Rectangle with Corners Rounded 20">
            <a:extLst>
              <a:ext uri="{FF2B5EF4-FFF2-40B4-BE49-F238E27FC236}">
                <a16:creationId xmlns:a16="http://schemas.microsoft.com/office/drawing/2014/main" id="{9FF8F638-8A04-C4EC-02C5-5DDA32BCC934}"/>
              </a:ext>
            </a:extLst>
          </p:cNvPr>
          <p:cNvSpPr/>
          <p:nvPr/>
        </p:nvSpPr>
        <p:spPr>
          <a:xfrm>
            <a:off x="3977573" y="4349041"/>
            <a:ext cx="2930438" cy="804001"/>
          </a:xfrm>
          <a:prstGeom prst="wedgeRoundRectCallout">
            <a:avLst>
              <a:gd name="adj1" fmla="val -39794"/>
              <a:gd name="adj2" fmla="val 67568"/>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80000"/>
              </a:lnSpc>
              <a:spcBef>
                <a:spcPts val="0"/>
              </a:spcBef>
              <a:spcAft>
                <a:spcPts val="800"/>
              </a:spcAft>
              <a:buClrTx/>
              <a:buSzTx/>
              <a:buFontTx/>
              <a:buNone/>
              <a:tabLst/>
              <a:defRPr/>
            </a:pP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60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Not miss work and attend classes to </a:t>
            </a:r>
            <a:r>
              <a:rPr kumimoji="0" lang="en-US" sz="1600" b="1"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finish my degree</a:t>
            </a:r>
            <a:r>
              <a:rPr kumimoji="0" lang="en-US" sz="160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600" b="1"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–Female, Franklin County</a:t>
            </a:r>
            <a:endParaRPr kumimoji="0" lang="en-US" sz="1600" b="0"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Speech Bubble: Rectangle with Corners Rounded 21">
            <a:extLst>
              <a:ext uri="{FF2B5EF4-FFF2-40B4-BE49-F238E27FC236}">
                <a16:creationId xmlns:a16="http://schemas.microsoft.com/office/drawing/2014/main" id="{7CD616D1-5EA3-8451-E6A0-20BEBEE26FCA}"/>
              </a:ext>
            </a:extLst>
          </p:cNvPr>
          <p:cNvSpPr/>
          <p:nvPr/>
        </p:nvSpPr>
        <p:spPr>
          <a:xfrm>
            <a:off x="177580" y="5131758"/>
            <a:ext cx="3649708" cy="734521"/>
          </a:xfrm>
          <a:prstGeom prst="wedgeRoundRectCallout">
            <a:avLst>
              <a:gd name="adj1" fmla="val 42970"/>
              <a:gd name="adj2" fmla="val 75277"/>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80000"/>
              </a:lnSpc>
              <a:spcBef>
                <a:spcPts val="0"/>
              </a:spcBef>
              <a:spcAft>
                <a:spcPts val="800"/>
              </a:spcAft>
              <a:buClrTx/>
              <a:buSzTx/>
              <a:buFontTx/>
              <a:buNone/>
              <a:tabLst/>
              <a:defRPr/>
            </a:pP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600" b="1"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Work more </a:t>
            </a: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and even be able to go buy things like grocery easier.” –Female, Hamilton County</a:t>
            </a:r>
            <a:endParaRPr kumimoji="0" lang="en-US" sz="1600" b="0"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3" name="Speech Bubble: Rectangle with Corners Rounded 22">
            <a:extLst>
              <a:ext uri="{FF2B5EF4-FFF2-40B4-BE49-F238E27FC236}">
                <a16:creationId xmlns:a16="http://schemas.microsoft.com/office/drawing/2014/main" id="{E3DAB6AC-D4BF-5243-0996-FCAAC31FFF86}"/>
              </a:ext>
            </a:extLst>
          </p:cNvPr>
          <p:cNvSpPr/>
          <p:nvPr/>
        </p:nvSpPr>
        <p:spPr>
          <a:xfrm>
            <a:off x="7121180" y="4157965"/>
            <a:ext cx="1791999" cy="1124246"/>
          </a:xfrm>
          <a:prstGeom prst="wedgeRoundRectCallout">
            <a:avLst>
              <a:gd name="adj1" fmla="val 51647"/>
              <a:gd name="adj2" fmla="val 61095"/>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80000"/>
              </a:lnSpc>
              <a:spcBef>
                <a:spcPts val="0"/>
              </a:spcBef>
              <a:spcAft>
                <a:spcPts val="800"/>
              </a:spcAft>
              <a:buClrTx/>
              <a:buSzTx/>
              <a:buFontTx/>
              <a:buNone/>
              <a:tabLst/>
              <a:defRPr/>
            </a:pP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“Work a </a:t>
            </a:r>
            <a:r>
              <a:rPr kumimoji="0" lang="en-US" sz="1600" b="1"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better paying job</a:t>
            </a: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and get </a:t>
            </a:r>
            <a:r>
              <a:rPr kumimoji="0" lang="en-US" sz="1600" b="1"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more hours</a:t>
            </a: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–Female, Lorain County</a:t>
            </a:r>
            <a:endParaRPr kumimoji="0" lang="en-US" sz="1600" b="0"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Speech Bubble: Rectangle with Corners Rounded 23">
            <a:extLst>
              <a:ext uri="{FF2B5EF4-FFF2-40B4-BE49-F238E27FC236}">
                <a16:creationId xmlns:a16="http://schemas.microsoft.com/office/drawing/2014/main" id="{BF7D3B18-DD06-BBDE-D2E4-F582D8C14EFE}"/>
              </a:ext>
            </a:extLst>
          </p:cNvPr>
          <p:cNvSpPr/>
          <p:nvPr/>
        </p:nvSpPr>
        <p:spPr>
          <a:xfrm>
            <a:off x="3880276" y="5326804"/>
            <a:ext cx="3818206" cy="734521"/>
          </a:xfrm>
          <a:prstGeom prst="wedgeRoundRectCallout">
            <a:avLst>
              <a:gd name="adj1" fmla="val -49336"/>
              <a:gd name="adj2" fmla="val 73904"/>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80000"/>
              </a:lnSpc>
              <a:spcBef>
                <a:spcPts val="0"/>
              </a:spcBef>
              <a:spcAft>
                <a:spcPts val="800"/>
              </a:spcAft>
              <a:buClrTx/>
              <a:buSzTx/>
              <a:buFontTx/>
              <a:buNone/>
              <a:tabLst/>
              <a:defRPr/>
            </a:pP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“Have a </a:t>
            </a:r>
            <a:r>
              <a:rPr kumimoji="0" lang="en-US" sz="1600" b="1"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steady reliable place to take my child</a:t>
            </a:r>
            <a:r>
              <a:rPr kumimoji="0" lang="en-US" sz="1600" b="0" i="1"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while I work to provide for our family.” –Female, Butler County</a:t>
            </a:r>
            <a:endParaRPr kumimoji="0" lang="en-US" sz="1600" b="0"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95EE784-E5A6-0180-9A94-EB322169A2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337255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3D349C-EC06-8BE0-0986-3E4E688B4E74}"/>
              </a:ext>
            </a:extLst>
          </p:cNvPr>
          <p:cNvPicPr>
            <a:picLocks noChangeAspect="1"/>
          </p:cNvPicPr>
          <p:nvPr/>
        </p:nvPicPr>
        <p:blipFill>
          <a:blip r:embed="rId2"/>
          <a:stretch>
            <a:fillRect/>
          </a:stretch>
        </p:blipFill>
        <p:spPr>
          <a:xfrm>
            <a:off x="335105" y="1222744"/>
            <a:ext cx="8473790" cy="4753589"/>
          </a:xfrm>
          <a:prstGeom prst="rect">
            <a:avLst/>
          </a:prstGeom>
        </p:spPr>
      </p:pic>
    </p:spTree>
    <p:extLst>
      <p:ext uri="{BB962C8B-B14F-4D97-AF65-F5344CB8AC3E}">
        <p14:creationId xmlns:p14="http://schemas.microsoft.com/office/powerpoint/2010/main" val="1225322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331297"/>
            <a:ext cx="8662843" cy="438912"/>
          </a:xfrm>
        </p:spPr>
        <p:txBody>
          <a:bodyPr lIns="0" tIns="0" rIns="0" bIns="0">
            <a:noAutofit/>
          </a:bodyPr>
          <a:lstStyle/>
          <a:p>
            <a:r>
              <a:rPr lang="en-US" sz="2400" dirty="0">
                <a:solidFill>
                  <a:srgbClr val="333333"/>
                </a:solidFill>
                <a:latin typeface="Calibri" panose="020F0502020204030204"/>
              </a:rPr>
              <a:t>More than TWO-THIRDS of Ohio moms say they would go back to work if their child has access to high quality and affordable child care.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40</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960757"/>
            <a:ext cx="3957400" cy="209061"/>
          </a:xfrm>
          <a:prstGeom prst="rect">
            <a:avLst/>
          </a:prstGeom>
        </p:spPr>
      </p:pic>
      <p:graphicFrame>
        <p:nvGraphicFramePr>
          <p:cNvPr id="16" name="Chart Placeholder 4">
            <a:extLst>
              <a:ext uri="{FF2B5EF4-FFF2-40B4-BE49-F238E27FC236}">
                <a16:creationId xmlns:a16="http://schemas.microsoft.com/office/drawing/2014/main" id="{C91D465B-66BD-46F8-934A-B853A6A860E8}"/>
              </a:ext>
            </a:extLst>
          </p:cNvPr>
          <p:cNvGraphicFramePr>
            <a:graphicFrameLocks/>
          </p:cNvGraphicFramePr>
          <p:nvPr/>
        </p:nvGraphicFramePr>
        <p:xfrm>
          <a:off x="-233985" y="1437770"/>
          <a:ext cx="12238143" cy="309715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5">
            <a:extLst>
              <a:ext uri="{FF2B5EF4-FFF2-40B4-BE49-F238E27FC236}">
                <a16:creationId xmlns:a16="http://schemas.microsoft.com/office/drawing/2014/main" id="{89AC1634-BAD8-4CAD-9C75-5C3893089429}"/>
              </a:ext>
            </a:extLst>
          </p:cNvPr>
          <p:cNvSpPr txBox="1">
            <a:spLocks noChangeArrowheads="1"/>
          </p:cNvSpPr>
          <p:nvPr/>
        </p:nvSpPr>
        <p:spPr bwMode="auto">
          <a:xfrm>
            <a:off x="2689682" y="1909662"/>
            <a:ext cx="2497137" cy="303416"/>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Calibri" panose="020F0502020204030204" pitchFamily="34" charset="0"/>
              </a:rPr>
              <a:t>% Strongly Agree</a:t>
            </a:r>
          </a:p>
        </p:txBody>
      </p:sp>
      <p:sp>
        <p:nvSpPr>
          <p:cNvPr id="18" name="TextBox 5">
            <a:extLst>
              <a:ext uri="{FF2B5EF4-FFF2-40B4-BE49-F238E27FC236}">
                <a16:creationId xmlns:a16="http://schemas.microsoft.com/office/drawing/2014/main" id="{C741D1BD-5F6B-4975-B621-D48CF0D69AD7}"/>
              </a:ext>
            </a:extLst>
          </p:cNvPr>
          <p:cNvSpPr txBox="1">
            <a:spLocks noChangeArrowheads="1"/>
          </p:cNvSpPr>
          <p:nvPr/>
        </p:nvSpPr>
        <p:spPr bwMode="auto">
          <a:xfrm>
            <a:off x="5526134" y="1909662"/>
            <a:ext cx="2076450" cy="303416"/>
          </a:xfrm>
          <a:prstGeom prst="rect">
            <a:avLst/>
          </a:prstGeom>
          <a:noFill/>
          <a:ln w="9525">
            <a:noFill/>
            <a:miter lim="800000"/>
            <a:headEnd/>
            <a:tailEnd/>
          </a:ln>
        </p:spPr>
        <p:txBody>
          <a:bodyPr>
            <a:spAutoFit/>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Calibri" panose="020F0502020204030204" pitchFamily="34" charset="0"/>
              </a:rPr>
              <a:t>Total</a:t>
            </a:r>
          </a:p>
        </p:txBody>
      </p:sp>
      <p:sp>
        <p:nvSpPr>
          <p:cNvPr id="19" name="TextBox 5">
            <a:extLst>
              <a:ext uri="{FF2B5EF4-FFF2-40B4-BE49-F238E27FC236}">
                <a16:creationId xmlns:a16="http://schemas.microsoft.com/office/drawing/2014/main" id="{AD0ADF2A-7D92-4F7F-BEB7-97FC1712F7D0}"/>
              </a:ext>
            </a:extLst>
          </p:cNvPr>
          <p:cNvSpPr txBox="1">
            <a:spLocks noChangeArrowheads="1"/>
          </p:cNvSpPr>
          <p:nvPr/>
        </p:nvSpPr>
        <p:spPr bwMode="auto">
          <a:xfrm>
            <a:off x="143695" y="2564346"/>
            <a:ext cx="2622019" cy="564642"/>
          </a:xfrm>
          <a:prstGeom prst="rect">
            <a:avLst/>
          </a:prstGeom>
          <a:noFill/>
          <a:ln w="9525">
            <a:noFill/>
            <a:miter lim="800000"/>
            <a:headEnd/>
            <a:tailEnd/>
          </a:ln>
        </p:spPr>
        <p:txBody>
          <a:bodyPr wrap="square">
            <a:spAutoFit/>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Calibri" panose="020F0502020204030204" pitchFamily="34" charset="0"/>
              </a:rPr>
              <a:t>I would go back to work if my child had access to quality child care at a reasonable cost.^</a:t>
            </a:r>
          </a:p>
        </p:txBody>
      </p:sp>
      <p:cxnSp>
        <p:nvCxnSpPr>
          <p:cNvPr id="26" name="Straight Connector 25">
            <a:extLst>
              <a:ext uri="{FF2B5EF4-FFF2-40B4-BE49-F238E27FC236}">
                <a16:creationId xmlns:a16="http://schemas.microsoft.com/office/drawing/2014/main" id="{13BD009C-A3BF-419C-95C8-90972EAAD1F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F9CC157-1A5B-63A4-D4E1-5E7738EC6BD0}"/>
              </a:ext>
            </a:extLst>
          </p:cNvPr>
          <p:cNvSpPr/>
          <p:nvPr/>
        </p:nvSpPr>
        <p:spPr>
          <a:xfrm>
            <a:off x="2082380" y="6375636"/>
            <a:ext cx="4979240"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Now, please read the following statements and indicate whether you strongly agree, somewhat agree, somewhat disagree, or strongly disagree with each statement.</a:t>
            </a:r>
          </a:p>
        </p:txBody>
      </p:sp>
      <p:sp>
        <p:nvSpPr>
          <p:cNvPr id="10" name="TextBox 9">
            <a:extLst>
              <a:ext uri="{FF2B5EF4-FFF2-40B4-BE49-F238E27FC236}">
                <a16:creationId xmlns:a16="http://schemas.microsoft.com/office/drawing/2014/main" id="{0545173D-BBCB-E418-F6F5-A2BCD2B0746D}"/>
              </a:ext>
            </a:extLst>
          </p:cNvPr>
          <p:cNvSpPr txBox="1"/>
          <p:nvPr/>
        </p:nvSpPr>
        <p:spPr>
          <a:xfrm>
            <a:off x="143694" y="6041874"/>
            <a:ext cx="3737189"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^N=119 Non-Working and Part-Time Moms with Kids Under 5</a:t>
            </a:r>
          </a:p>
        </p:txBody>
      </p:sp>
      <p:cxnSp>
        <p:nvCxnSpPr>
          <p:cNvPr id="11" name="Straight Connector 10">
            <a:extLst>
              <a:ext uri="{FF2B5EF4-FFF2-40B4-BE49-F238E27FC236}">
                <a16:creationId xmlns:a16="http://schemas.microsoft.com/office/drawing/2014/main" id="{8EFB5E3D-07E4-2523-E387-2417710F27F8}"/>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Placeholder 4">
            <a:extLst>
              <a:ext uri="{FF2B5EF4-FFF2-40B4-BE49-F238E27FC236}">
                <a16:creationId xmlns:a16="http://schemas.microsoft.com/office/drawing/2014/main" id="{4CB6EB02-D3C6-64F2-A899-3B9BEAC50A5E}"/>
              </a:ext>
            </a:extLst>
          </p:cNvPr>
          <p:cNvGraphicFramePr>
            <a:graphicFrameLocks/>
          </p:cNvGraphicFramePr>
          <p:nvPr/>
        </p:nvGraphicFramePr>
        <p:xfrm>
          <a:off x="-233985" y="2744523"/>
          <a:ext cx="12238143" cy="3097154"/>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5">
            <a:extLst>
              <a:ext uri="{FF2B5EF4-FFF2-40B4-BE49-F238E27FC236}">
                <a16:creationId xmlns:a16="http://schemas.microsoft.com/office/drawing/2014/main" id="{4DF8783C-4520-F0FC-A8CC-52C46D25F610}"/>
              </a:ext>
            </a:extLst>
          </p:cNvPr>
          <p:cNvSpPr txBox="1">
            <a:spLocks noChangeArrowheads="1"/>
          </p:cNvSpPr>
          <p:nvPr/>
        </p:nvSpPr>
        <p:spPr bwMode="auto">
          <a:xfrm>
            <a:off x="126063" y="4024933"/>
            <a:ext cx="2622019" cy="250710"/>
          </a:xfrm>
          <a:prstGeom prst="rect">
            <a:avLst/>
          </a:prstGeom>
          <a:noFill/>
          <a:ln w="9525">
            <a:noFill/>
            <a:miter lim="800000"/>
            <a:headEnd/>
            <a:tailEnd/>
          </a:ln>
        </p:spPr>
        <p:txBody>
          <a:bodyPr wrap="square">
            <a:spAutoFit/>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Calibri" panose="020F0502020204030204" pitchFamily="34" charset="0"/>
              </a:rPr>
              <a:t>2021 Trend</a:t>
            </a:r>
          </a:p>
        </p:txBody>
      </p:sp>
      <p:sp>
        <p:nvSpPr>
          <p:cNvPr id="23" name="Rectangle: Rounded Corners 22">
            <a:extLst>
              <a:ext uri="{FF2B5EF4-FFF2-40B4-BE49-F238E27FC236}">
                <a16:creationId xmlns:a16="http://schemas.microsoft.com/office/drawing/2014/main" id="{CD55CD7B-D037-55C4-CE5D-C0DC2B11A3BC}"/>
              </a:ext>
            </a:extLst>
          </p:cNvPr>
          <p:cNvSpPr/>
          <p:nvPr/>
        </p:nvSpPr>
        <p:spPr>
          <a:xfrm rot="16200000">
            <a:off x="3910987" y="-1518461"/>
            <a:ext cx="1322024" cy="878772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2D09722-AE4B-E065-FAE8-A90171516B6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3615" y="6250450"/>
            <a:ext cx="1768469" cy="633785"/>
          </a:xfrm>
          <a:prstGeom prst="rect">
            <a:avLst/>
          </a:prstGeom>
          <a:noFill/>
          <a:ln>
            <a:noFill/>
          </a:ln>
        </p:spPr>
      </p:pic>
    </p:spTree>
    <p:extLst>
      <p:ext uri="{BB962C8B-B14F-4D97-AF65-F5344CB8AC3E}">
        <p14:creationId xmlns:p14="http://schemas.microsoft.com/office/powerpoint/2010/main" val="1553330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 is early childhood education? | UMass Global">
            <a:extLst>
              <a:ext uri="{FF2B5EF4-FFF2-40B4-BE49-F238E27FC236}">
                <a16:creationId xmlns:a16="http://schemas.microsoft.com/office/drawing/2014/main" id="{26D50220-4D56-8729-81C3-20582B40BC37}"/>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821"/>
          <a:stretch/>
        </p:blipFill>
        <p:spPr bwMode="auto">
          <a:xfrm>
            <a:off x="0" y="28062"/>
            <a:ext cx="9144000" cy="542643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28D6982-06C8-40AD-B576-9AAFAD99D438}"/>
              </a:ext>
            </a:extLst>
          </p:cNvPr>
          <p:cNvSpPr/>
          <p:nvPr/>
        </p:nvSpPr>
        <p:spPr>
          <a:xfrm>
            <a:off x="0" y="5104660"/>
            <a:ext cx="9144000" cy="17533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DC6F50-BB2E-4041-BB7A-9382A4366FE4}"/>
              </a:ext>
            </a:extLst>
          </p:cNvPr>
          <p:cNvSpPr>
            <a:spLocks noGrp="1"/>
          </p:cNvSpPr>
          <p:nvPr>
            <p:ph type="ctrTitle" idx="4294967295"/>
          </p:nvPr>
        </p:nvSpPr>
        <p:spPr>
          <a:xfrm>
            <a:off x="106327" y="5104660"/>
            <a:ext cx="8132763" cy="2713779"/>
          </a:xfrm>
          <a:prstGeom prst="rect">
            <a:avLst/>
          </a:prstGeom>
        </p:spPr>
        <p:txBody>
          <a:bodyPr vert="horz" lIns="0" tIns="0" rIns="0" bIns="0" anchor="t">
            <a:noAutofit/>
          </a:bodyPr>
          <a:lstStyle/>
          <a:p>
            <a:r>
              <a:rPr lang="en-US" b="1" dirty="0">
                <a:solidFill>
                  <a:schemeClr val="bg1"/>
                </a:solidFill>
              </a:rPr>
              <a:t>There is overwhelming support for increased funding of child care and early childhood education.</a:t>
            </a: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food, drawing&#10;&#10;Description automatically generated">
            <a:extLst>
              <a:ext uri="{FF2B5EF4-FFF2-40B4-BE49-F238E27FC236}">
                <a16:creationId xmlns:a16="http://schemas.microsoft.com/office/drawing/2014/main" id="{E639A896-4F4F-4FF8-92E9-D900C06BAAE9}"/>
              </a:ext>
            </a:extLst>
          </p:cNvPr>
          <p:cNvPicPr>
            <a:picLocks noChangeAspect="1"/>
          </p:cNvPicPr>
          <p:nvPr/>
        </p:nvPicPr>
        <p:blipFill rotWithShape="1">
          <a:blip r:embed="rId3">
            <a:extLst>
              <a:ext uri="{28A0092B-C50C-407E-A947-70E740481C1C}">
                <a14:useLocalDpi xmlns:a14="http://schemas.microsoft.com/office/drawing/2010/main" val="0"/>
              </a:ext>
            </a:extLst>
          </a:blip>
          <a:srcRect l="3183" b="75958"/>
          <a:stretch/>
        </p:blipFill>
        <p:spPr>
          <a:xfrm rot="16200000">
            <a:off x="4027260" y="43002"/>
            <a:ext cx="9397180" cy="726136"/>
          </a:xfrm>
          <a:prstGeom prst="rect">
            <a:avLst/>
          </a:prstGeom>
        </p:spPr>
      </p:pic>
      <p:sp>
        <p:nvSpPr>
          <p:cNvPr id="3" name="Slide Number Placeholder 5">
            <a:extLst>
              <a:ext uri="{FF2B5EF4-FFF2-40B4-BE49-F238E27FC236}">
                <a16:creationId xmlns:a16="http://schemas.microsoft.com/office/drawing/2014/main" id="{58C66F6D-0B58-A456-C712-0E682A69C86D}"/>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41</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CE627026-F6E3-93B5-D928-79BEB38CA248}"/>
              </a:ext>
            </a:extLst>
          </p:cNvPr>
          <p:cNvGrpSpPr/>
          <p:nvPr/>
        </p:nvGrpSpPr>
        <p:grpSpPr>
          <a:xfrm>
            <a:off x="55081" y="93854"/>
            <a:ext cx="3481705" cy="1247775"/>
            <a:chOff x="5607213" y="39189"/>
            <a:chExt cx="3481705" cy="1247775"/>
          </a:xfrm>
        </p:grpSpPr>
        <p:sp>
          <p:nvSpPr>
            <p:cNvPr id="7" name="Rectangle 6">
              <a:extLst>
                <a:ext uri="{FF2B5EF4-FFF2-40B4-BE49-F238E27FC236}">
                  <a16:creationId xmlns:a16="http://schemas.microsoft.com/office/drawing/2014/main" id="{9F38C254-8720-6864-F4CB-9F08C0BA508B}"/>
                </a:ext>
              </a:extLst>
            </p:cNvPr>
            <p:cNvSpPr/>
            <p:nvPr/>
          </p:nvSpPr>
          <p:spPr>
            <a:xfrm>
              <a:off x="5720640" y="168662"/>
              <a:ext cx="3254851"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35692FA-F13B-E20A-7A48-5748F4171A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7213" y="39189"/>
              <a:ext cx="3481705" cy="1247775"/>
            </a:xfrm>
            <a:prstGeom prst="rect">
              <a:avLst/>
            </a:prstGeom>
            <a:noFill/>
            <a:ln>
              <a:noFill/>
            </a:ln>
          </p:spPr>
        </p:pic>
      </p:grpSp>
    </p:spTree>
    <p:extLst>
      <p:ext uri="{BB962C8B-B14F-4D97-AF65-F5344CB8AC3E}">
        <p14:creationId xmlns:p14="http://schemas.microsoft.com/office/powerpoint/2010/main" val="3177399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90657"/>
            <a:ext cx="8193311" cy="438912"/>
          </a:xfrm>
        </p:spPr>
        <p:txBody>
          <a:bodyPr lIns="0" tIns="0" rIns="0" bIns="0">
            <a:noAutofit/>
          </a:bodyPr>
          <a:lstStyle/>
          <a:p>
            <a:r>
              <a:rPr lang="en-US" sz="2400" dirty="0">
                <a:solidFill>
                  <a:srgbClr val="333333"/>
                </a:solidFill>
                <a:latin typeface="Calibri" panose="020F0502020204030204"/>
              </a:rPr>
              <a:t>Fully eight-in-ten Ohioans believe the state should increase funding for child care.</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42</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B9740208-4218-B2AF-D370-5C1F0FF132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9018" y="6425094"/>
            <a:ext cx="1313336" cy="284498"/>
          </a:xfrm>
          <a:prstGeom prst="rect">
            <a:avLst/>
          </a:prstGeom>
        </p:spPr>
      </p:pic>
      <p:graphicFrame>
        <p:nvGraphicFramePr>
          <p:cNvPr id="4" name="Chart 3">
            <a:extLst>
              <a:ext uri="{FF2B5EF4-FFF2-40B4-BE49-F238E27FC236}">
                <a16:creationId xmlns:a16="http://schemas.microsoft.com/office/drawing/2014/main" id="{4A304E0A-4689-829B-F159-A1C082260093}"/>
              </a:ext>
            </a:extLst>
          </p:cNvPr>
          <p:cNvGraphicFramePr/>
          <p:nvPr>
            <p:extLst>
              <p:ext uri="{D42A27DB-BD31-4B8C-83A1-F6EECF244321}">
                <p14:modId xmlns:p14="http://schemas.microsoft.com/office/powerpoint/2010/main" val="160740486"/>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E6E9BAB1-5FD4-A638-9CB0-3AC8363B82A7}"/>
              </a:ext>
            </a:extLst>
          </p:cNvPr>
          <p:cNvSpPr/>
          <p:nvPr/>
        </p:nvSpPr>
        <p:spPr>
          <a:xfrm>
            <a:off x="6404610" y="1988907"/>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74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2DBA5A0-D3F2-A98C-09B6-74907D3796C4}"/>
              </a:ext>
            </a:extLst>
          </p:cNvPr>
          <p:cNvSpPr/>
          <p:nvPr/>
        </p:nvSpPr>
        <p:spPr>
          <a:xfrm>
            <a:off x="2379484" y="1988907"/>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+60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8AE0906D-FDC2-857F-ED98-A8BAEF5224B0}"/>
              </a:ext>
            </a:extLst>
          </p:cNvPr>
          <p:cNvSpPr txBox="1"/>
          <p:nvPr/>
        </p:nvSpPr>
        <p:spPr>
          <a:xfrm>
            <a:off x="1162975" y="4285303"/>
            <a:ext cx="1376038" cy="461665"/>
          </a:xfrm>
          <a:prstGeom prst="rect">
            <a:avLst/>
          </a:prstGeom>
          <a:noFill/>
        </p:spPr>
        <p:txBody>
          <a:bodyPr wrap="square" rtlCol="0">
            <a:spAutoFit/>
          </a:bodyPr>
          <a:lstStyle/>
          <a:p>
            <a:pPr algn="ctr"/>
            <a:r>
              <a:rPr lang="en-US" sz="1200" dirty="0">
                <a:solidFill>
                  <a:schemeClr val="bg1"/>
                </a:solidFill>
              </a:rPr>
              <a:t>32%</a:t>
            </a:r>
          </a:p>
          <a:p>
            <a:pPr algn="ctr"/>
            <a:r>
              <a:rPr lang="en-US" sz="1200" dirty="0">
                <a:solidFill>
                  <a:schemeClr val="bg1"/>
                </a:solidFill>
              </a:rPr>
              <a:t>Definitely</a:t>
            </a:r>
          </a:p>
        </p:txBody>
      </p:sp>
      <p:sp>
        <p:nvSpPr>
          <p:cNvPr id="23" name="TextBox 22">
            <a:extLst>
              <a:ext uri="{FF2B5EF4-FFF2-40B4-BE49-F238E27FC236}">
                <a16:creationId xmlns:a16="http://schemas.microsoft.com/office/drawing/2014/main" id="{3B608D28-AE2E-4DC3-31FE-C55C88105675}"/>
              </a:ext>
            </a:extLst>
          </p:cNvPr>
          <p:cNvSpPr txBox="1"/>
          <p:nvPr/>
        </p:nvSpPr>
        <p:spPr>
          <a:xfrm>
            <a:off x="5184561" y="4030119"/>
            <a:ext cx="1376038" cy="461665"/>
          </a:xfrm>
          <a:prstGeom prst="rect">
            <a:avLst/>
          </a:prstGeom>
          <a:noFill/>
        </p:spPr>
        <p:txBody>
          <a:bodyPr wrap="square" rtlCol="0">
            <a:spAutoFit/>
          </a:bodyPr>
          <a:lstStyle/>
          <a:p>
            <a:pPr algn="ctr"/>
            <a:r>
              <a:rPr lang="en-US" sz="1200" dirty="0">
                <a:solidFill>
                  <a:schemeClr val="bg1"/>
                </a:solidFill>
              </a:rPr>
              <a:t>45%</a:t>
            </a:r>
          </a:p>
          <a:p>
            <a:pPr algn="ctr"/>
            <a:r>
              <a:rPr lang="en-US" sz="1200" dirty="0">
                <a:solidFill>
                  <a:schemeClr val="bg1"/>
                </a:solidFill>
              </a:rPr>
              <a:t>Definitely</a:t>
            </a:r>
          </a:p>
        </p:txBody>
      </p:sp>
      <p:sp>
        <p:nvSpPr>
          <p:cNvPr id="3" name="TextBox 2">
            <a:extLst>
              <a:ext uri="{FF2B5EF4-FFF2-40B4-BE49-F238E27FC236}">
                <a16:creationId xmlns:a16="http://schemas.microsoft.com/office/drawing/2014/main" id="{AD58693D-1CE3-0C65-F66F-78F9118213F2}"/>
              </a:ext>
            </a:extLst>
          </p:cNvPr>
          <p:cNvSpPr txBox="1"/>
          <p:nvPr/>
        </p:nvSpPr>
        <p:spPr>
          <a:xfrm>
            <a:off x="1686435" y="1230832"/>
            <a:ext cx="5771131" cy="584775"/>
          </a:xfrm>
          <a:prstGeom prst="rect">
            <a:avLst/>
          </a:prstGeom>
          <a:noFill/>
        </p:spPr>
        <p:txBody>
          <a:bodyPr wrap="square" rtlCol="0">
            <a:spAutoFit/>
          </a:bodyPr>
          <a:lstStyle/>
          <a:p>
            <a:pPr algn="ctr"/>
            <a:r>
              <a:rPr lang="en-US" sz="1600" b="0" i="1" u="none" strike="noStrike" baseline="0" dirty="0">
                <a:solidFill>
                  <a:schemeClr val="bg2">
                    <a:lumMod val="25000"/>
                  </a:schemeClr>
                </a:solidFill>
                <a:latin typeface="Calibri" panose="020F0502020204030204" pitchFamily="34" charset="0"/>
              </a:rPr>
              <a:t>Do you believe Ohio should increase funding for child care in order to increase access, affordability and quality?</a:t>
            </a:r>
            <a:endParaRPr lang="en-US" sz="1600" i="1" dirty="0">
              <a:solidFill>
                <a:schemeClr val="bg2">
                  <a:lumMod val="25000"/>
                </a:schemeClr>
              </a:solidFill>
            </a:endParaRPr>
          </a:p>
        </p:txBody>
      </p:sp>
      <p:pic>
        <p:nvPicPr>
          <p:cNvPr id="5" name="Picture 4">
            <a:extLst>
              <a:ext uri="{FF2B5EF4-FFF2-40B4-BE49-F238E27FC236}">
                <a16:creationId xmlns:a16="http://schemas.microsoft.com/office/drawing/2014/main" id="{F29DCFC0-872B-D44C-3D33-AD71DB31DDD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573970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90657"/>
            <a:ext cx="8567817" cy="438912"/>
          </a:xfrm>
        </p:spPr>
        <p:txBody>
          <a:bodyPr lIns="0" tIns="0" rIns="0" bIns="0">
            <a:noAutofit/>
          </a:bodyPr>
          <a:lstStyle/>
          <a:p>
            <a:r>
              <a:rPr lang="en-US" sz="2400" dirty="0">
                <a:solidFill>
                  <a:srgbClr val="333333"/>
                </a:solidFill>
                <a:latin typeface="Calibri" panose="020F0502020204030204"/>
              </a:rPr>
              <a:t>Partisans agree—Ohio should increase funding for early child care.</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43</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B9740208-4218-B2AF-D370-5C1F0FF132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9018" y="6425094"/>
            <a:ext cx="1313336" cy="284498"/>
          </a:xfrm>
          <a:prstGeom prst="rect">
            <a:avLst/>
          </a:prstGeom>
        </p:spPr>
      </p:pic>
      <p:graphicFrame>
        <p:nvGraphicFramePr>
          <p:cNvPr id="4" name="Chart 3">
            <a:extLst>
              <a:ext uri="{FF2B5EF4-FFF2-40B4-BE49-F238E27FC236}">
                <a16:creationId xmlns:a16="http://schemas.microsoft.com/office/drawing/2014/main" id="{4A304E0A-4689-829B-F159-A1C082260093}"/>
              </a:ext>
            </a:extLst>
          </p:cNvPr>
          <p:cNvGraphicFramePr/>
          <p:nvPr>
            <p:extLst>
              <p:ext uri="{D42A27DB-BD31-4B8C-83A1-F6EECF244321}">
                <p14:modId xmlns:p14="http://schemas.microsoft.com/office/powerpoint/2010/main" val="1641552196"/>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33EEFD18-04B2-80E9-5DD8-095F18642D8F}"/>
              </a:ext>
            </a:extLst>
          </p:cNvPr>
          <p:cNvSpPr txBox="1"/>
          <p:nvPr/>
        </p:nvSpPr>
        <p:spPr>
          <a:xfrm>
            <a:off x="1686435" y="1115422"/>
            <a:ext cx="5771131" cy="584775"/>
          </a:xfrm>
          <a:prstGeom prst="rect">
            <a:avLst/>
          </a:prstGeom>
          <a:noFill/>
        </p:spPr>
        <p:txBody>
          <a:bodyPr wrap="square" rtlCol="0">
            <a:spAutoFit/>
          </a:bodyPr>
          <a:lstStyle/>
          <a:p>
            <a:pPr algn="ctr"/>
            <a:r>
              <a:rPr lang="en-US" sz="1600" b="0" i="1" u="none" strike="noStrike" baseline="0" dirty="0">
                <a:solidFill>
                  <a:schemeClr val="bg2">
                    <a:lumMod val="25000"/>
                  </a:schemeClr>
                </a:solidFill>
                <a:latin typeface="Calibri" panose="020F0502020204030204" pitchFamily="34" charset="0"/>
              </a:rPr>
              <a:t>Do you believe Ohio should increase funding for child care in order to increase access, affordability and quality?</a:t>
            </a:r>
            <a:endParaRPr lang="en-US" sz="1600" i="1" dirty="0">
              <a:solidFill>
                <a:schemeClr val="bg2">
                  <a:lumMod val="25000"/>
                </a:schemeClr>
              </a:solidFill>
            </a:endParaRPr>
          </a:p>
        </p:txBody>
      </p:sp>
      <p:sp>
        <p:nvSpPr>
          <p:cNvPr id="21" name="TextBox 20">
            <a:extLst>
              <a:ext uri="{FF2B5EF4-FFF2-40B4-BE49-F238E27FC236}">
                <a16:creationId xmlns:a16="http://schemas.microsoft.com/office/drawing/2014/main" id="{8AE0906D-FDC2-857F-ED98-A8BAEF5224B0}"/>
              </a:ext>
            </a:extLst>
          </p:cNvPr>
          <p:cNvSpPr txBox="1"/>
          <p:nvPr/>
        </p:nvSpPr>
        <p:spPr>
          <a:xfrm>
            <a:off x="284082" y="4631531"/>
            <a:ext cx="1376038" cy="461665"/>
          </a:xfrm>
          <a:prstGeom prst="rect">
            <a:avLst/>
          </a:prstGeom>
          <a:noFill/>
        </p:spPr>
        <p:txBody>
          <a:bodyPr wrap="square" rtlCol="0">
            <a:spAutoFit/>
          </a:bodyPr>
          <a:lstStyle/>
          <a:p>
            <a:pPr algn="ctr"/>
            <a:r>
              <a:rPr lang="en-US" sz="1200" dirty="0">
                <a:solidFill>
                  <a:schemeClr val="bg1"/>
                </a:solidFill>
              </a:rPr>
              <a:t>19%</a:t>
            </a:r>
          </a:p>
          <a:p>
            <a:pPr algn="ctr"/>
            <a:r>
              <a:rPr lang="en-US" sz="1200" dirty="0">
                <a:solidFill>
                  <a:schemeClr val="bg1"/>
                </a:solidFill>
              </a:rPr>
              <a:t>Def.</a:t>
            </a:r>
          </a:p>
        </p:txBody>
      </p:sp>
      <p:cxnSp>
        <p:nvCxnSpPr>
          <p:cNvPr id="3" name="Straight Connector 2">
            <a:extLst>
              <a:ext uri="{FF2B5EF4-FFF2-40B4-BE49-F238E27FC236}">
                <a16:creationId xmlns:a16="http://schemas.microsoft.com/office/drawing/2014/main" id="{515BDE8C-3A7A-4B91-408D-04DF9E6CD908}"/>
              </a:ext>
            </a:extLst>
          </p:cNvPr>
          <p:cNvCxnSpPr>
            <a:cxnSpLocks/>
          </p:cNvCxnSpPr>
          <p:nvPr/>
        </p:nvCxnSpPr>
        <p:spPr>
          <a:xfrm>
            <a:off x="4572000" y="2006353"/>
            <a:ext cx="0" cy="3650544"/>
          </a:xfrm>
          <a:prstGeom prst="line">
            <a:avLst/>
          </a:prstGeom>
          <a:ln w="28575"/>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22347763-270D-A66D-0A1F-4BD774D5E1F3}"/>
              </a:ext>
            </a:extLst>
          </p:cNvPr>
          <p:cNvSpPr txBox="1"/>
          <p:nvPr/>
        </p:nvSpPr>
        <p:spPr>
          <a:xfrm>
            <a:off x="1634967" y="4322295"/>
            <a:ext cx="1376038" cy="461665"/>
          </a:xfrm>
          <a:prstGeom prst="rect">
            <a:avLst/>
          </a:prstGeom>
          <a:noFill/>
        </p:spPr>
        <p:txBody>
          <a:bodyPr wrap="square" rtlCol="0">
            <a:spAutoFit/>
          </a:bodyPr>
          <a:lstStyle/>
          <a:p>
            <a:pPr algn="ctr"/>
            <a:r>
              <a:rPr lang="en-US" sz="1200" dirty="0">
                <a:solidFill>
                  <a:schemeClr val="bg1"/>
                </a:solidFill>
              </a:rPr>
              <a:t>30%</a:t>
            </a:r>
          </a:p>
          <a:p>
            <a:pPr algn="ctr"/>
            <a:r>
              <a:rPr lang="en-US" sz="1200" dirty="0">
                <a:solidFill>
                  <a:schemeClr val="bg1"/>
                </a:solidFill>
              </a:rPr>
              <a:t>Def.</a:t>
            </a:r>
          </a:p>
        </p:txBody>
      </p:sp>
      <p:sp>
        <p:nvSpPr>
          <p:cNvPr id="15" name="TextBox 14">
            <a:extLst>
              <a:ext uri="{FF2B5EF4-FFF2-40B4-BE49-F238E27FC236}">
                <a16:creationId xmlns:a16="http://schemas.microsoft.com/office/drawing/2014/main" id="{9F821C11-0F5B-AD4A-FF21-CABC6F512602}"/>
              </a:ext>
            </a:extLst>
          </p:cNvPr>
          <p:cNvSpPr txBox="1"/>
          <p:nvPr/>
        </p:nvSpPr>
        <p:spPr>
          <a:xfrm>
            <a:off x="2976974" y="3862130"/>
            <a:ext cx="1376038" cy="461665"/>
          </a:xfrm>
          <a:prstGeom prst="rect">
            <a:avLst/>
          </a:prstGeom>
          <a:noFill/>
        </p:spPr>
        <p:txBody>
          <a:bodyPr wrap="square" rtlCol="0">
            <a:spAutoFit/>
          </a:bodyPr>
          <a:lstStyle/>
          <a:p>
            <a:pPr algn="ctr"/>
            <a:r>
              <a:rPr lang="en-US" sz="1200" dirty="0">
                <a:solidFill>
                  <a:schemeClr val="bg1"/>
                </a:solidFill>
              </a:rPr>
              <a:t>48%</a:t>
            </a:r>
          </a:p>
          <a:p>
            <a:pPr algn="ctr"/>
            <a:r>
              <a:rPr lang="en-US" sz="1200" dirty="0">
                <a:solidFill>
                  <a:schemeClr val="bg1"/>
                </a:solidFill>
              </a:rPr>
              <a:t>Def.</a:t>
            </a:r>
          </a:p>
        </p:txBody>
      </p:sp>
      <p:graphicFrame>
        <p:nvGraphicFramePr>
          <p:cNvPr id="19" name="Table 19">
            <a:extLst>
              <a:ext uri="{FF2B5EF4-FFF2-40B4-BE49-F238E27FC236}">
                <a16:creationId xmlns:a16="http://schemas.microsoft.com/office/drawing/2014/main" id="{6F57B644-8BD2-CE50-07DE-B65C94116FB2}"/>
              </a:ext>
            </a:extLst>
          </p:cNvPr>
          <p:cNvGraphicFramePr>
            <a:graphicFrameLocks noGrp="1"/>
          </p:cNvGraphicFramePr>
          <p:nvPr>
            <p:extLst>
              <p:ext uri="{D42A27DB-BD31-4B8C-83A1-F6EECF244321}">
                <p14:modId xmlns:p14="http://schemas.microsoft.com/office/powerpoint/2010/main" val="213951756"/>
              </p:ext>
            </p:extLst>
          </p:nvPr>
        </p:nvGraphicFramePr>
        <p:xfrm>
          <a:off x="418916" y="2091808"/>
          <a:ext cx="8289060" cy="370840"/>
        </p:xfrm>
        <a:graphic>
          <a:graphicData uri="http://schemas.openxmlformats.org/drawingml/2006/table">
            <a:tbl>
              <a:tblPr firstRow="1" bandRow="1">
                <a:tableStyleId>{5C22544A-7EE6-4342-B048-85BDC9FD1C3A}</a:tableStyleId>
              </a:tblPr>
              <a:tblGrid>
                <a:gridCol w="1381510">
                  <a:extLst>
                    <a:ext uri="{9D8B030D-6E8A-4147-A177-3AD203B41FA5}">
                      <a16:colId xmlns:a16="http://schemas.microsoft.com/office/drawing/2014/main" val="4173135509"/>
                    </a:ext>
                  </a:extLst>
                </a:gridCol>
                <a:gridCol w="1381510">
                  <a:extLst>
                    <a:ext uri="{9D8B030D-6E8A-4147-A177-3AD203B41FA5}">
                      <a16:colId xmlns:a16="http://schemas.microsoft.com/office/drawing/2014/main" val="1452707835"/>
                    </a:ext>
                  </a:extLst>
                </a:gridCol>
                <a:gridCol w="1381510">
                  <a:extLst>
                    <a:ext uri="{9D8B030D-6E8A-4147-A177-3AD203B41FA5}">
                      <a16:colId xmlns:a16="http://schemas.microsoft.com/office/drawing/2014/main" val="1318888750"/>
                    </a:ext>
                  </a:extLst>
                </a:gridCol>
                <a:gridCol w="1381510">
                  <a:extLst>
                    <a:ext uri="{9D8B030D-6E8A-4147-A177-3AD203B41FA5}">
                      <a16:colId xmlns:a16="http://schemas.microsoft.com/office/drawing/2014/main" val="3819160782"/>
                    </a:ext>
                  </a:extLst>
                </a:gridCol>
                <a:gridCol w="1381510">
                  <a:extLst>
                    <a:ext uri="{9D8B030D-6E8A-4147-A177-3AD203B41FA5}">
                      <a16:colId xmlns:a16="http://schemas.microsoft.com/office/drawing/2014/main" val="527127924"/>
                    </a:ext>
                  </a:extLst>
                </a:gridCol>
                <a:gridCol w="1381510">
                  <a:extLst>
                    <a:ext uri="{9D8B030D-6E8A-4147-A177-3AD203B41FA5}">
                      <a16:colId xmlns:a16="http://schemas.microsoft.com/office/drawing/2014/main" val="689281267"/>
                    </a:ext>
                  </a:extLst>
                </a:gridCol>
              </a:tblGrid>
              <a:tr h="370840">
                <a:tc>
                  <a:txBody>
                    <a:bodyPr/>
                    <a:lstStyle/>
                    <a:p>
                      <a:pPr algn="ctr"/>
                      <a:r>
                        <a:rPr lang="en-US" b="0" dirty="0">
                          <a:solidFill>
                            <a:srgbClr val="4C7BD1"/>
                          </a:solidFill>
                        </a:rPr>
                        <a:t>+38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a:solidFill>
                            <a:srgbClr val="4C7BD1"/>
                          </a:solidFill>
                        </a:rPr>
                        <a:t>+56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a:solidFill>
                            <a:srgbClr val="4C7BD1"/>
                          </a:solidFill>
                        </a:rPr>
                        <a:t>+84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a:solidFill>
                            <a:srgbClr val="4C7BD1"/>
                          </a:solidFill>
                        </a:rPr>
                        <a:t>+64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a:solidFill>
                            <a:srgbClr val="4C7BD1"/>
                          </a:solidFill>
                        </a:rPr>
                        <a:t>+78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a:solidFill>
                            <a:srgbClr val="4C7BD1"/>
                          </a:solidFill>
                        </a:rPr>
                        <a:t>+84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3745435"/>
                  </a:ext>
                </a:extLst>
              </a:tr>
            </a:tbl>
          </a:graphicData>
        </a:graphic>
      </p:graphicFrame>
      <p:sp>
        <p:nvSpPr>
          <p:cNvPr id="20" name="TextBox 19">
            <a:extLst>
              <a:ext uri="{FF2B5EF4-FFF2-40B4-BE49-F238E27FC236}">
                <a16:creationId xmlns:a16="http://schemas.microsoft.com/office/drawing/2014/main" id="{C1B882B6-E170-2203-491F-DC1C81D930BD}"/>
              </a:ext>
            </a:extLst>
          </p:cNvPr>
          <p:cNvSpPr txBox="1"/>
          <p:nvPr/>
        </p:nvSpPr>
        <p:spPr>
          <a:xfrm>
            <a:off x="4324908" y="4118101"/>
            <a:ext cx="1376038" cy="461665"/>
          </a:xfrm>
          <a:prstGeom prst="rect">
            <a:avLst/>
          </a:prstGeom>
          <a:noFill/>
        </p:spPr>
        <p:txBody>
          <a:bodyPr wrap="square" rtlCol="0">
            <a:spAutoFit/>
          </a:bodyPr>
          <a:lstStyle/>
          <a:p>
            <a:pPr algn="ctr"/>
            <a:r>
              <a:rPr lang="en-US" sz="1200" dirty="0">
                <a:solidFill>
                  <a:schemeClr val="bg1"/>
                </a:solidFill>
              </a:rPr>
              <a:t>36%</a:t>
            </a:r>
          </a:p>
          <a:p>
            <a:pPr algn="ctr"/>
            <a:r>
              <a:rPr lang="en-US" sz="1200" dirty="0">
                <a:solidFill>
                  <a:schemeClr val="bg1"/>
                </a:solidFill>
              </a:rPr>
              <a:t>Def.</a:t>
            </a:r>
          </a:p>
        </p:txBody>
      </p:sp>
      <p:sp>
        <p:nvSpPr>
          <p:cNvPr id="22" name="TextBox 21">
            <a:extLst>
              <a:ext uri="{FF2B5EF4-FFF2-40B4-BE49-F238E27FC236}">
                <a16:creationId xmlns:a16="http://schemas.microsoft.com/office/drawing/2014/main" id="{3D2D7300-3F60-2360-01A9-55422F2551EF}"/>
              </a:ext>
            </a:extLst>
          </p:cNvPr>
          <p:cNvSpPr txBox="1"/>
          <p:nvPr/>
        </p:nvSpPr>
        <p:spPr>
          <a:xfrm>
            <a:off x="5675793" y="3906523"/>
            <a:ext cx="1376038" cy="461665"/>
          </a:xfrm>
          <a:prstGeom prst="rect">
            <a:avLst/>
          </a:prstGeom>
          <a:noFill/>
        </p:spPr>
        <p:txBody>
          <a:bodyPr wrap="square" rtlCol="0">
            <a:spAutoFit/>
          </a:bodyPr>
          <a:lstStyle/>
          <a:p>
            <a:pPr algn="ctr"/>
            <a:r>
              <a:rPr lang="en-US" sz="1200" dirty="0">
                <a:solidFill>
                  <a:schemeClr val="bg1"/>
                </a:solidFill>
              </a:rPr>
              <a:t>47%</a:t>
            </a:r>
          </a:p>
          <a:p>
            <a:pPr algn="ctr"/>
            <a:r>
              <a:rPr lang="en-US" sz="1200" dirty="0">
                <a:solidFill>
                  <a:schemeClr val="bg1"/>
                </a:solidFill>
              </a:rPr>
              <a:t>Def.</a:t>
            </a:r>
          </a:p>
        </p:txBody>
      </p:sp>
      <p:sp>
        <p:nvSpPr>
          <p:cNvPr id="24" name="TextBox 23">
            <a:extLst>
              <a:ext uri="{FF2B5EF4-FFF2-40B4-BE49-F238E27FC236}">
                <a16:creationId xmlns:a16="http://schemas.microsoft.com/office/drawing/2014/main" id="{DE9E41A3-463D-EF0D-49E7-506FE7661385}"/>
              </a:ext>
            </a:extLst>
          </p:cNvPr>
          <p:cNvSpPr txBox="1"/>
          <p:nvPr/>
        </p:nvSpPr>
        <p:spPr>
          <a:xfrm>
            <a:off x="7017800" y="3721569"/>
            <a:ext cx="1376038" cy="461665"/>
          </a:xfrm>
          <a:prstGeom prst="rect">
            <a:avLst/>
          </a:prstGeom>
          <a:noFill/>
        </p:spPr>
        <p:txBody>
          <a:bodyPr wrap="square" rtlCol="0">
            <a:spAutoFit/>
          </a:bodyPr>
          <a:lstStyle/>
          <a:p>
            <a:pPr algn="ctr"/>
            <a:r>
              <a:rPr lang="en-US" sz="1200" dirty="0">
                <a:solidFill>
                  <a:schemeClr val="bg1"/>
                </a:solidFill>
              </a:rPr>
              <a:t>54%</a:t>
            </a:r>
          </a:p>
          <a:p>
            <a:pPr algn="ctr"/>
            <a:r>
              <a:rPr lang="en-US" sz="1200" dirty="0">
                <a:solidFill>
                  <a:schemeClr val="bg1"/>
                </a:solidFill>
              </a:rPr>
              <a:t>Def.</a:t>
            </a:r>
          </a:p>
        </p:txBody>
      </p:sp>
      <p:sp>
        <p:nvSpPr>
          <p:cNvPr id="25" name="TextBox 24">
            <a:extLst>
              <a:ext uri="{FF2B5EF4-FFF2-40B4-BE49-F238E27FC236}">
                <a16:creationId xmlns:a16="http://schemas.microsoft.com/office/drawing/2014/main" id="{62C46549-10E4-0A76-AC6A-EC11D8C0C4EC}"/>
              </a:ext>
            </a:extLst>
          </p:cNvPr>
          <p:cNvSpPr txBox="1"/>
          <p:nvPr/>
        </p:nvSpPr>
        <p:spPr>
          <a:xfrm>
            <a:off x="1313895" y="1731146"/>
            <a:ext cx="2203274" cy="369332"/>
          </a:xfrm>
          <a:prstGeom prst="rect">
            <a:avLst/>
          </a:prstGeom>
          <a:noFill/>
        </p:spPr>
        <p:txBody>
          <a:bodyPr wrap="square" rtlCol="0">
            <a:spAutoFit/>
          </a:bodyPr>
          <a:lstStyle/>
          <a:p>
            <a:pPr algn="ctr"/>
            <a:r>
              <a:rPr lang="en-US" i="1" u="sng" dirty="0"/>
              <a:t>Among Total Sample</a:t>
            </a:r>
          </a:p>
        </p:txBody>
      </p:sp>
      <p:sp>
        <p:nvSpPr>
          <p:cNvPr id="26" name="TextBox 25">
            <a:extLst>
              <a:ext uri="{FF2B5EF4-FFF2-40B4-BE49-F238E27FC236}">
                <a16:creationId xmlns:a16="http://schemas.microsoft.com/office/drawing/2014/main" id="{A038A3FA-211A-E584-7565-2FB75E2224A3}"/>
              </a:ext>
            </a:extLst>
          </p:cNvPr>
          <p:cNvSpPr txBox="1"/>
          <p:nvPr/>
        </p:nvSpPr>
        <p:spPr>
          <a:xfrm>
            <a:off x="5742240" y="1731146"/>
            <a:ext cx="1740023" cy="369332"/>
          </a:xfrm>
          <a:prstGeom prst="rect">
            <a:avLst/>
          </a:prstGeom>
          <a:noFill/>
        </p:spPr>
        <p:txBody>
          <a:bodyPr wrap="square" rtlCol="0">
            <a:spAutoFit/>
          </a:bodyPr>
          <a:lstStyle/>
          <a:p>
            <a:pPr algn="ctr"/>
            <a:r>
              <a:rPr lang="en-US" i="1" u="sng" dirty="0"/>
              <a:t>Among Parents</a:t>
            </a:r>
          </a:p>
        </p:txBody>
      </p:sp>
      <p:pic>
        <p:nvPicPr>
          <p:cNvPr id="5" name="Picture 4">
            <a:extLst>
              <a:ext uri="{FF2B5EF4-FFF2-40B4-BE49-F238E27FC236}">
                <a16:creationId xmlns:a16="http://schemas.microsoft.com/office/drawing/2014/main" id="{953E37AB-5F72-A209-A173-3E1A9AF6D58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2671322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When voters and parents are asked about the current budget for early childhood education…</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44</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8664" y="6379332"/>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1E78A1-596E-4439-95A5-05F323DB3EF3}"/>
              </a:ext>
            </a:extLst>
          </p:cNvPr>
          <p:cNvSpPr txBox="1"/>
          <p:nvPr/>
        </p:nvSpPr>
        <p:spPr>
          <a:xfrm>
            <a:off x="203253" y="1827371"/>
            <a:ext cx="4271094" cy="298543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E7E6E6">
                    <a:lumMod val="25000"/>
                  </a:srgbClr>
                </a:solidFill>
                <a:effectLst/>
                <a:uLnTx/>
                <a:uFillTx/>
                <a:latin typeface="Calibri" panose="020F0502020204030204"/>
                <a:ea typeface="+mn-ea"/>
                <a:cs typeface="+mn-cs"/>
              </a:rPr>
              <a:t>Sample 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The state currently has a $10 billion education budget and spends 3%, or $300 million, on early childhood education. Do you believe that is about the right amount for the state to be spending on early childhood education, or do you believe it…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885B1FE-985C-42BA-6632-29BDF68D7E1C}"/>
              </a:ext>
            </a:extLst>
          </p:cNvPr>
          <p:cNvSpPr txBox="1"/>
          <p:nvPr/>
        </p:nvSpPr>
        <p:spPr>
          <a:xfrm>
            <a:off x="4752265" y="1827371"/>
            <a:ext cx="4271094" cy="29238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E7E6E6">
                    <a:lumMod val="25000"/>
                  </a:srgbClr>
                </a:solidFill>
                <a:effectLst/>
                <a:uLnTx/>
                <a:uFillTx/>
                <a:latin typeface="Calibri" panose="020F0502020204030204"/>
                <a:ea typeface="+mn-ea"/>
                <a:cs typeface="+mn-cs"/>
              </a:rPr>
              <a:t>Sample 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The state currently has an ongoing education budget and allocates some of it to early childhood education. Do you believe that the amount they spend on early childhood education now is about the right amount for the state to be spending on early childhood education, or do you believe it…</a:t>
            </a:r>
          </a:p>
        </p:txBody>
      </p:sp>
      <p:cxnSp>
        <p:nvCxnSpPr>
          <p:cNvPr id="6" name="Straight Connector 5">
            <a:extLst>
              <a:ext uri="{FF2B5EF4-FFF2-40B4-BE49-F238E27FC236}">
                <a16:creationId xmlns:a16="http://schemas.microsoft.com/office/drawing/2014/main" id="{80936587-7294-A38A-DAB0-C64DCFAAE3CE}"/>
              </a:ext>
            </a:extLst>
          </p:cNvPr>
          <p:cNvCxnSpPr>
            <a:cxnSpLocks/>
          </p:cNvCxnSpPr>
          <p:nvPr/>
        </p:nvCxnSpPr>
        <p:spPr>
          <a:xfrm>
            <a:off x="4626227" y="1233377"/>
            <a:ext cx="0" cy="4423520"/>
          </a:xfrm>
          <a:prstGeom prst="line">
            <a:avLst/>
          </a:prstGeom>
          <a:ln w="28575"/>
        </p:spPr>
        <p:style>
          <a:lnRef idx="2">
            <a:schemeClr val="dk1"/>
          </a:lnRef>
          <a:fillRef idx="0">
            <a:schemeClr val="dk1"/>
          </a:fillRef>
          <a:effectRef idx="1">
            <a:schemeClr val="dk1"/>
          </a:effectRef>
          <a:fontRef idx="minor">
            <a:schemeClr val="tx1"/>
          </a:fontRef>
        </p:style>
      </p:cxnSp>
      <p:pic>
        <p:nvPicPr>
          <p:cNvPr id="7" name="Picture 6">
            <a:extLst>
              <a:ext uri="{FF2B5EF4-FFF2-40B4-BE49-F238E27FC236}">
                <a16:creationId xmlns:a16="http://schemas.microsoft.com/office/drawing/2014/main" id="{6E268955-38DA-8557-9410-36F73D804BA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2619766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90657"/>
            <a:ext cx="8193311" cy="438912"/>
          </a:xfrm>
        </p:spPr>
        <p:txBody>
          <a:bodyPr lIns="0" tIns="0" rIns="0" bIns="0">
            <a:noAutofit/>
          </a:bodyPr>
          <a:lstStyle/>
          <a:p>
            <a:r>
              <a:rPr lang="en-US" sz="2400" dirty="0">
                <a:solidFill>
                  <a:srgbClr val="333333"/>
                </a:solidFill>
                <a:latin typeface="Calibri" panose="020F0502020204030204"/>
              </a:rPr>
              <a:t>A large majority of voters believe the amount Ohio spends on early childhood education should be increased.</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45</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4A304E0A-4689-829B-F159-A1C082260093}"/>
              </a:ext>
            </a:extLst>
          </p:cNvPr>
          <p:cNvGraphicFramePr/>
          <p:nvPr>
            <p:extLst>
              <p:ext uri="{D42A27DB-BD31-4B8C-83A1-F6EECF244321}">
                <p14:modId xmlns:p14="http://schemas.microsoft.com/office/powerpoint/2010/main" val="2223993930"/>
              </p:ext>
            </p:extLst>
          </p:nvPr>
        </p:nvGraphicFramePr>
        <p:xfrm>
          <a:off x="14893" y="1324963"/>
          <a:ext cx="9114214"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3B608D28-AE2E-4DC3-31FE-C55C88105675}"/>
              </a:ext>
            </a:extLst>
          </p:cNvPr>
          <p:cNvSpPr txBox="1"/>
          <p:nvPr/>
        </p:nvSpPr>
        <p:spPr>
          <a:xfrm>
            <a:off x="5184561" y="4030119"/>
            <a:ext cx="1376038" cy="461665"/>
          </a:xfrm>
          <a:prstGeom prst="rect">
            <a:avLst/>
          </a:prstGeom>
          <a:noFill/>
        </p:spPr>
        <p:txBody>
          <a:bodyPr wrap="square" rtlCol="0">
            <a:spAutoFit/>
          </a:bodyPr>
          <a:lstStyle/>
          <a:p>
            <a:pPr algn="ctr"/>
            <a:r>
              <a:rPr lang="en-US" sz="1200" dirty="0">
                <a:solidFill>
                  <a:schemeClr val="bg1"/>
                </a:solidFill>
              </a:rPr>
              <a:t>45%</a:t>
            </a:r>
          </a:p>
          <a:p>
            <a:pPr algn="ctr"/>
            <a:r>
              <a:rPr lang="en-US" sz="1200" dirty="0">
                <a:solidFill>
                  <a:schemeClr val="bg1"/>
                </a:solidFill>
              </a:rPr>
              <a:t>Definitely</a:t>
            </a:r>
          </a:p>
        </p:txBody>
      </p:sp>
      <p:cxnSp>
        <p:nvCxnSpPr>
          <p:cNvPr id="5" name="Straight Connector 4">
            <a:extLst>
              <a:ext uri="{FF2B5EF4-FFF2-40B4-BE49-F238E27FC236}">
                <a16:creationId xmlns:a16="http://schemas.microsoft.com/office/drawing/2014/main" id="{CE882BE0-69E9-C1C2-85B4-62AF6875647D}"/>
              </a:ext>
            </a:extLst>
          </p:cNvPr>
          <p:cNvCxnSpPr>
            <a:cxnSpLocks/>
          </p:cNvCxnSpPr>
          <p:nvPr/>
        </p:nvCxnSpPr>
        <p:spPr>
          <a:xfrm>
            <a:off x="3059917" y="1324963"/>
            <a:ext cx="0" cy="4344126"/>
          </a:xfrm>
          <a:prstGeom prst="line">
            <a:avLst/>
          </a:prstGeom>
          <a:ln w="28575"/>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204C2AED-39B9-C470-EB99-8B96C453EBCE}"/>
              </a:ext>
            </a:extLst>
          </p:cNvPr>
          <p:cNvCxnSpPr>
            <a:cxnSpLocks/>
          </p:cNvCxnSpPr>
          <p:nvPr/>
        </p:nvCxnSpPr>
        <p:spPr>
          <a:xfrm>
            <a:off x="6081448" y="1324963"/>
            <a:ext cx="0" cy="4344126"/>
          </a:xfrm>
          <a:prstGeom prst="line">
            <a:avLst/>
          </a:prstGeom>
          <a:ln w="28575"/>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BF9486AD-0C6F-1677-72B7-44AAE900D8FE}"/>
              </a:ext>
            </a:extLst>
          </p:cNvPr>
          <p:cNvSpPr txBox="1"/>
          <p:nvPr/>
        </p:nvSpPr>
        <p:spPr>
          <a:xfrm>
            <a:off x="3470363" y="1118587"/>
            <a:ext cx="2203274" cy="369332"/>
          </a:xfrm>
          <a:prstGeom prst="rect">
            <a:avLst/>
          </a:prstGeom>
          <a:noFill/>
        </p:spPr>
        <p:txBody>
          <a:bodyPr wrap="square" rtlCol="0">
            <a:spAutoFit/>
          </a:bodyPr>
          <a:lstStyle/>
          <a:p>
            <a:pPr algn="ctr"/>
            <a:r>
              <a:rPr lang="en-US" i="1" u="sng" dirty="0"/>
              <a:t>Sample B Wording</a:t>
            </a:r>
          </a:p>
        </p:txBody>
      </p:sp>
      <p:sp>
        <p:nvSpPr>
          <p:cNvPr id="22" name="TextBox 21">
            <a:extLst>
              <a:ext uri="{FF2B5EF4-FFF2-40B4-BE49-F238E27FC236}">
                <a16:creationId xmlns:a16="http://schemas.microsoft.com/office/drawing/2014/main" id="{A18B7E45-239C-7361-922D-F1B67E06A798}"/>
              </a:ext>
            </a:extLst>
          </p:cNvPr>
          <p:cNvSpPr txBox="1"/>
          <p:nvPr/>
        </p:nvSpPr>
        <p:spPr>
          <a:xfrm>
            <a:off x="319322" y="1118587"/>
            <a:ext cx="2203274" cy="369332"/>
          </a:xfrm>
          <a:prstGeom prst="rect">
            <a:avLst/>
          </a:prstGeom>
          <a:noFill/>
        </p:spPr>
        <p:txBody>
          <a:bodyPr wrap="square" rtlCol="0">
            <a:spAutoFit/>
          </a:bodyPr>
          <a:lstStyle/>
          <a:p>
            <a:pPr algn="ctr"/>
            <a:r>
              <a:rPr lang="en-US" i="1" u="sng" dirty="0"/>
              <a:t>Sample A Wording</a:t>
            </a:r>
          </a:p>
        </p:txBody>
      </p:sp>
      <p:sp>
        <p:nvSpPr>
          <p:cNvPr id="24" name="TextBox 23">
            <a:extLst>
              <a:ext uri="{FF2B5EF4-FFF2-40B4-BE49-F238E27FC236}">
                <a16:creationId xmlns:a16="http://schemas.microsoft.com/office/drawing/2014/main" id="{38D55C07-01D9-1521-37FE-EAE15E8A5E5C}"/>
              </a:ext>
            </a:extLst>
          </p:cNvPr>
          <p:cNvSpPr txBox="1"/>
          <p:nvPr/>
        </p:nvSpPr>
        <p:spPr>
          <a:xfrm>
            <a:off x="6503641" y="1140297"/>
            <a:ext cx="2203274" cy="369332"/>
          </a:xfrm>
          <a:prstGeom prst="rect">
            <a:avLst/>
          </a:prstGeom>
          <a:noFill/>
        </p:spPr>
        <p:txBody>
          <a:bodyPr wrap="square" rtlCol="0">
            <a:spAutoFit/>
          </a:bodyPr>
          <a:lstStyle/>
          <a:p>
            <a:pPr algn="ctr"/>
            <a:r>
              <a:rPr lang="en-US" i="1" u="sng" dirty="0"/>
              <a:t>Combined Results</a:t>
            </a:r>
          </a:p>
        </p:txBody>
      </p:sp>
      <p:sp>
        <p:nvSpPr>
          <p:cNvPr id="25" name="Left Brace 24">
            <a:extLst>
              <a:ext uri="{FF2B5EF4-FFF2-40B4-BE49-F238E27FC236}">
                <a16:creationId xmlns:a16="http://schemas.microsoft.com/office/drawing/2014/main" id="{0071AA97-A63C-530E-32BB-D0E8CFABB8FF}"/>
              </a:ext>
            </a:extLst>
          </p:cNvPr>
          <p:cNvSpPr/>
          <p:nvPr/>
        </p:nvSpPr>
        <p:spPr>
          <a:xfrm rot="5400000">
            <a:off x="-444533" y="3016754"/>
            <a:ext cx="1643392" cy="416974"/>
          </a:xfrm>
          <a:custGeom>
            <a:avLst/>
            <a:gdLst>
              <a:gd name="connsiteX0" fmla="*/ 835522 w 835522"/>
              <a:gd name="connsiteY0" fmla="*/ 381464 h 381464"/>
              <a:gd name="connsiteX1" fmla="*/ 417761 w 835522"/>
              <a:gd name="connsiteY1" fmla="*/ 349677 h 381464"/>
              <a:gd name="connsiteX2" fmla="*/ 417761 w 835522"/>
              <a:gd name="connsiteY2" fmla="*/ 222519 h 381464"/>
              <a:gd name="connsiteX3" fmla="*/ 0 w 835522"/>
              <a:gd name="connsiteY3" fmla="*/ 190732 h 381464"/>
              <a:gd name="connsiteX4" fmla="*/ 417761 w 835522"/>
              <a:gd name="connsiteY4" fmla="*/ 158945 h 381464"/>
              <a:gd name="connsiteX5" fmla="*/ 417761 w 835522"/>
              <a:gd name="connsiteY5" fmla="*/ 31787 h 381464"/>
              <a:gd name="connsiteX6" fmla="*/ 835522 w 835522"/>
              <a:gd name="connsiteY6" fmla="*/ 0 h 381464"/>
              <a:gd name="connsiteX7" fmla="*/ 835522 w 835522"/>
              <a:gd name="connsiteY7" fmla="*/ 381464 h 381464"/>
              <a:gd name="connsiteX0" fmla="*/ 835522 w 835522"/>
              <a:gd name="connsiteY0" fmla="*/ 381464 h 381464"/>
              <a:gd name="connsiteX1" fmla="*/ 417761 w 835522"/>
              <a:gd name="connsiteY1" fmla="*/ 349677 h 381464"/>
              <a:gd name="connsiteX2" fmla="*/ 417761 w 835522"/>
              <a:gd name="connsiteY2" fmla="*/ 222519 h 381464"/>
              <a:gd name="connsiteX3" fmla="*/ 0 w 835522"/>
              <a:gd name="connsiteY3" fmla="*/ 190732 h 381464"/>
              <a:gd name="connsiteX4" fmla="*/ 417761 w 835522"/>
              <a:gd name="connsiteY4" fmla="*/ 158945 h 381464"/>
              <a:gd name="connsiteX5" fmla="*/ 417761 w 835522"/>
              <a:gd name="connsiteY5" fmla="*/ 31787 h 381464"/>
              <a:gd name="connsiteX6" fmla="*/ 835522 w 835522"/>
              <a:gd name="connsiteY6" fmla="*/ 0 h 381464"/>
              <a:gd name="connsiteX0" fmla="*/ 835522 w 1661145"/>
              <a:gd name="connsiteY0" fmla="*/ 381464 h 381464"/>
              <a:gd name="connsiteX1" fmla="*/ 417761 w 1661145"/>
              <a:gd name="connsiteY1" fmla="*/ 349677 h 381464"/>
              <a:gd name="connsiteX2" fmla="*/ 417761 w 1661145"/>
              <a:gd name="connsiteY2" fmla="*/ 222519 h 381464"/>
              <a:gd name="connsiteX3" fmla="*/ 0 w 1661145"/>
              <a:gd name="connsiteY3" fmla="*/ 190732 h 381464"/>
              <a:gd name="connsiteX4" fmla="*/ 417761 w 1661145"/>
              <a:gd name="connsiteY4" fmla="*/ 158945 h 381464"/>
              <a:gd name="connsiteX5" fmla="*/ 417761 w 1661145"/>
              <a:gd name="connsiteY5" fmla="*/ 31787 h 381464"/>
              <a:gd name="connsiteX6" fmla="*/ 835522 w 1661145"/>
              <a:gd name="connsiteY6" fmla="*/ 0 h 381464"/>
              <a:gd name="connsiteX7" fmla="*/ 835522 w 1661145"/>
              <a:gd name="connsiteY7" fmla="*/ 381464 h 381464"/>
              <a:gd name="connsiteX0" fmla="*/ 1661145 w 1661145"/>
              <a:gd name="connsiteY0" fmla="*/ 354831 h 381464"/>
              <a:gd name="connsiteX1" fmla="*/ 417761 w 1661145"/>
              <a:gd name="connsiteY1" fmla="*/ 349677 h 381464"/>
              <a:gd name="connsiteX2" fmla="*/ 417761 w 1661145"/>
              <a:gd name="connsiteY2" fmla="*/ 222519 h 381464"/>
              <a:gd name="connsiteX3" fmla="*/ 0 w 1661145"/>
              <a:gd name="connsiteY3" fmla="*/ 190732 h 381464"/>
              <a:gd name="connsiteX4" fmla="*/ 417761 w 1661145"/>
              <a:gd name="connsiteY4" fmla="*/ 158945 h 381464"/>
              <a:gd name="connsiteX5" fmla="*/ 417761 w 1661145"/>
              <a:gd name="connsiteY5" fmla="*/ 31787 h 381464"/>
              <a:gd name="connsiteX6" fmla="*/ 835522 w 1661145"/>
              <a:gd name="connsiteY6" fmla="*/ 0 h 381464"/>
              <a:gd name="connsiteX0" fmla="*/ 835522 w 1643392"/>
              <a:gd name="connsiteY0" fmla="*/ 381464 h 416974"/>
              <a:gd name="connsiteX1" fmla="*/ 417761 w 1643392"/>
              <a:gd name="connsiteY1" fmla="*/ 349677 h 416974"/>
              <a:gd name="connsiteX2" fmla="*/ 417761 w 1643392"/>
              <a:gd name="connsiteY2" fmla="*/ 222519 h 416974"/>
              <a:gd name="connsiteX3" fmla="*/ 0 w 1643392"/>
              <a:gd name="connsiteY3" fmla="*/ 190732 h 416974"/>
              <a:gd name="connsiteX4" fmla="*/ 417761 w 1643392"/>
              <a:gd name="connsiteY4" fmla="*/ 158945 h 416974"/>
              <a:gd name="connsiteX5" fmla="*/ 417761 w 1643392"/>
              <a:gd name="connsiteY5" fmla="*/ 31787 h 416974"/>
              <a:gd name="connsiteX6" fmla="*/ 835522 w 1643392"/>
              <a:gd name="connsiteY6" fmla="*/ 0 h 416974"/>
              <a:gd name="connsiteX7" fmla="*/ 835522 w 1643392"/>
              <a:gd name="connsiteY7" fmla="*/ 381464 h 416974"/>
              <a:gd name="connsiteX0" fmla="*/ 1643392 w 1643392"/>
              <a:gd name="connsiteY0" fmla="*/ 416974 h 416974"/>
              <a:gd name="connsiteX1" fmla="*/ 417761 w 1643392"/>
              <a:gd name="connsiteY1" fmla="*/ 349677 h 416974"/>
              <a:gd name="connsiteX2" fmla="*/ 417761 w 1643392"/>
              <a:gd name="connsiteY2" fmla="*/ 222519 h 416974"/>
              <a:gd name="connsiteX3" fmla="*/ 0 w 1643392"/>
              <a:gd name="connsiteY3" fmla="*/ 190732 h 416974"/>
              <a:gd name="connsiteX4" fmla="*/ 417761 w 1643392"/>
              <a:gd name="connsiteY4" fmla="*/ 158945 h 416974"/>
              <a:gd name="connsiteX5" fmla="*/ 417761 w 1643392"/>
              <a:gd name="connsiteY5" fmla="*/ 31787 h 416974"/>
              <a:gd name="connsiteX6" fmla="*/ 835522 w 1643392"/>
              <a:gd name="connsiteY6" fmla="*/ 0 h 41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392" h="416974" stroke="0" extrusionOk="0">
                <a:moveTo>
                  <a:pt x="835522" y="381464"/>
                </a:moveTo>
                <a:cubicBezTo>
                  <a:pt x="604799" y="381464"/>
                  <a:pt x="417761" y="367232"/>
                  <a:pt x="417761" y="349677"/>
                </a:cubicBezTo>
                <a:lnTo>
                  <a:pt x="417761" y="222519"/>
                </a:lnTo>
                <a:cubicBezTo>
                  <a:pt x="417761" y="204964"/>
                  <a:pt x="230723" y="190732"/>
                  <a:pt x="0" y="190732"/>
                </a:cubicBezTo>
                <a:cubicBezTo>
                  <a:pt x="230723" y="190732"/>
                  <a:pt x="417761" y="176500"/>
                  <a:pt x="417761" y="158945"/>
                </a:cubicBezTo>
                <a:lnTo>
                  <a:pt x="417761" y="31787"/>
                </a:lnTo>
                <a:cubicBezTo>
                  <a:pt x="417761" y="14232"/>
                  <a:pt x="604799" y="0"/>
                  <a:pt x="835522" y="0"/>
                </a:cubicBezTo>
                <a:lnTo>
                  <a:pt x="835522" y="381464"/>
                </a:lnTo>
                <a:close/>
              </a:path>
              <a:path w="1643392" h="416974" fill="none">
                <a:moveTo>
                  <a:pt x="1643392" y="416974"/>
                </a:moveTo>
                <a:lnTo>
                  <a:pt x="417761" y="349677"/>
                </a:lnTo>
                <a:lnTo>
                  <a:pt x="417761" y="222519"/>
                </a:lnTo>
                <a:cubicBezTo>
                  <a:pt x="417761" y="204964"/>
                  <a:pt x="230723" y="190732"/>
                  <a:pt x="0" y="190732"/>
                </a:cubicBezTo>
                <a:cubicBezTo>
                  <a:pt x="230723" y="190732"/>
                  <a:pt x="417761" y="176500"/>
                  <a:pt x="417761" y="158945"/>
                </a:cubicBezTo>
                <a:lnTo>
                  <a:pt x="417761" y="31787"/>
                </a:lnTo>
                <a:cubicBezTo>
                  <a:pt x="417761" y="14232"/>
                  <a:pt x="604799" y="0"/>
                  <a:pt x="835522" y="0"/>
                </a:cubicBezTo>
              </a:path>
            </a:pathLst>
          </a:cu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Left Brace 24">
            <a:extLst>
              <a:ext uri="{FF2B5EF4-FFF2-40B4-BE49-F238E27FC236}">
                <a16:creationId xmlns:a16="http://schemas.microsoft.com/office/drawing/2014/main" id="{0B806DDB-B3C3-2534-99ED-A9AFFD25E9B4}"/>
              </a:ext>
            </a:extLst>
          </p:cNvPr>
          <p:cNvSpPr/>
          <p:nvPr/>
        </p:nvSpPr>
        <p:spPr>
          <a:xfrm rot="5400000">
            <a:off x="1189389" y="2927976"/>
            <a:ext cx="1465839" cy="416975"/>
          </a:xfrm>
          <a:custGeom>
            <a:avLst/>
            <a:gdLst>
              <a:gd name="connsiteX0" fmla="*/ 835522 w 835522"/>
              <a:gd name="connsiteY0" fmla="*/ 381464 h 381464"/>
              <a:gd name="connsiteX1" fmla="*/ 417761 w 835522"/>
              <a:gd name="connsiteY1" fmla="*/ 349677 h 381464"/>
              <a:gd name="connsiteX2" fmla="*/ 417761 w 835522"/>
              <a:gd name="connsiteY2" fmla="*/ 222519 h 381464"/>
              <a:gd name="connsiteX3" fmla="*/ 0 w 835522"/>
              <a:gd name="connsiteY3" fmla="*/ 190732 h 381464"/>
              <a:gd name="connsiteX4" fmla="*/ 417761 w 835522"/>
              <a:gd name="connsiteY4" fmla="*/ 158945 h 381464"/>
              <a:gd name="connsiteX5" fmla="*/ 417761 w 835522"/>
              <a:gd name="connsiteY5" fmla="*/ 31787 h 381464"/>
              <a:gd name="connsiteX6" fmla="*/ 835522 w 835522"/>
              <a:gd name="connsiteY6" fmla="*/ 0 h 381464"/>
              <a:gd name="connsiteX7" fmla="*/ 835522 w 835522"/>
              <a:gd name="connsiteY7" fmla="*/ 381464 h 381464"/>
              <a:gd name="connsiteX0" fmla="*/ 835522 w 835522"/>
              <a:gd name="connsiteY0" fmla="*/ 381464 h 381464"/>
              <a:gd name="connsiteX1" fmla="*/ 417761 w 835522"/>
              <a:gd name="connsiteY1" fmla="*/ 349677 h 381464"/>
              <a:gd name="connsiteX2" fmla="*/ 417761 w 835522"/>
              <a:gd name="connsiteY2" fmla="*/ 222519 h 381464"/>
              <a:gd name="connsiteX3" fmla="*/ 0 w 835522"/>
              <a:gd name="connsiteY3" fmla="*/ 190732 h 381464"/>
              <a:gd name="connsiteX4" fmla="*/ 417761 w 835522"/>
              <a:gd name="connsiteY4" fmla="*/ 158945 h 381464"/>
              <a:gd name="connsiteX5" fmla="*/ 417761 w 835522"/>
              <a:gd name="connsiteY5" fmla="*/ 31787 h 381464"/>
              <a:gd name="connsiteX6" fmla="*/ 835522 w 835522"/>
              <a:gd name="connsiteY6" fmla="*/ 0 h 381464"/>
              <a:gd name="connsiteX0" fmla="*/ 835522 w 1661145"/>
              <a:gd name="connsiteY0" fmla="*/ 381464 h 381464"/>
              <a:gd name="connsiteX1" fmla="*/ 417761 w 1661145"/>
              <a:gd name="connsiteY1" fmla="*/ 349677 h 381464"/>
              <a:gd name="connsiteX2" fmla="*/ 417761 w 1661145"/>
              <a:gd name="connsiteY2" fmla="*/ 222519 h 381464"/>
              <a:gd name="connsiteX3" fmla="*/ 0 w 1661145"/>
              <a:gd name="connsiteY3" fmla="*/ 190732 h 381464"/>
              <a:gd name="connsiteX4" fmla="*/ 417761 w 1661145"/>
              <a:gd name="connsiteY4" fmla="*/ 158945 h 381464"/>
              <a:gd name="connsiteX5" fmla="*/ 417761 w 1661145"/>
              <a:gd name="connsiteY5" fmla="*/ 31787 h 381464"/>
              <a:gd name="connsiteX6" fmla="*/ 835522 w 1661145"/>
              <a:gd name="connsiteY6" fmla="*/ 0 h 381464"/>
              <a:gd name="connsiteX7" fmla="*/ 835522 w 1661145"/>
              <a:gd name="connsiteY7" fmla="*/ 381464 h 381464"/>
              <a:gd name="connsiteX0" fmla="*/ 1661145 w 1661145"/>
              <a:gd name="connsiteY0" fmla="*/ 354831 h 381464"/>
              <a:gd name="connsiteX1" fmla="*/ 417761 w 1661145"/>
              <a:gd name="connsiteY1" fmla="*/ 349677 h 381464"/>
              <a:gd name="connsiteX2" fmla="*/ 417761 w 1661145"/>
              <a:gd name="connsiteY2" fmla="*/ 222519 h 381464"/>
              <a:gd name="connsiteX3" fmla="*/ 0 w 1661145"/>
              <a:gd name="connsiteY3" fmla="*/ 190732 h 381464"/>
              <a:gd name="connsiteX4" fmla="*/ 417761 w 1661145"/>
              <a:gd name="connsiteY4" fmla="*/ 158945 h 381464"/>
              <a:gd name="connsiteX5" fmla="*/ 417761 w 1661145"/>
              <a:gd name="connsiteY5" fmla="*/ 31787 h 381464"/>
              <a:gd name="connsiteX6" fmla="*/ 835522 w 1661145"/>
              <a:gd name="connsiteY6" fmla="*/ 0 h 381464"/>
              <a:gd name="connsiteX0" fmla="*/ 835522 w 1643392"/>
              <a:gd name="connsiteY0" fmla="*/ 381464 h 416974"/>
              <a:gd name="connsiteX1" fmla="*/ 417761 w 1643392"/>
              <a:gd name="connsiteY1" fmla="*/ 349677 h 416974"/>
              <a:gd name="connsiteX2" fmla="*/ 417761 w 1643392"/>
              <a:gd name="connsiteY2" fmla="*/ 222519 h 416974"/>
              <a:gd name="connsiteX3" fmla="*/ 0 w 1643392"/>
              <a:gd name="connsiteY3" fmla="*/ 190732 h 416974"/>
              <a:gd name="connsiteX4" fmla="*/ 417761 w 1643392"/>
              <a:gd name="connsiteY4" fmla="*/ 158945 h 416974"/>
              <a:gd name="connsiteX5" fmla="*/ 417761 w 1643392"/>
              <a:gd name="connsiteY5" fmla="*/ 31787 h 416974"/>
              <a:gd name="connsiteX6" fmla="*/ 835522 w 1643392"/>
              <a:gd name="connsiteY6" fmla="*/ 0 h 416974"/>
              <a:gd name="connsiteX7" fmla="*/ 835522 w 1643392"/>
              <a:gd name="connsiteY7" fmla="*/ 381464 h 416974"/>
              <a:gd name="connsiteX0" fmla="*/ 1643392 w 1643392"/>
              <a:gd name="connsiteY0" fmla="*/ 416974 h 416974"/>
              <a:gd name="connsiteX1" fmla="*/ 417761 w 1643392"/>
              <a:gd name="connsiteY1" fmla="*/ 349677 h 416974"/>
              <a:gd name="connsiteX2" fmla="*/ 417761 w 1643392"/>
              <a:gd name="connsiteY2" fmla="*/ 222519 h 416974"/>
              <a:gd name="connsiteX3" fmla="*/ 0 w 1643392"/>
              <a:gd name="connsiteY3" fmla="*/ 190732 h 416974"/>
              <a:gd name="connsiteX4" fmla="*/ 417761 w 1643392"/>
              <a:gd name="connsiteY4" fmla="*/ 158945 h 416974"/>
              <a:gd name="connsiteX5" fmla="*/ 417761 w 1643392"/>
              <a:gd name="connsiteY5" fmla="*/ 31787 h 416974"/>
              <a:gd name="connsiteX6" fmla="*/ 835522 w 1643392"/>
              <a:gd name="connsiteY6" fmla="*/ 0 h 416974"/>
              <a:gd name="connsiteX0" fmla="*/ 835522 w 1465839"/>
              <a:gd name="connsiteY0" fmla="*/ 381464 h 408096"/>
              <a:gd name="connsiteX1" fmla="*/ 417761 w 1465839"/>
              <a:gd name="connsiteY1" fmla="*/ 349677 h 408096"/>
              <a:gd name="connsiteX2" fmla="*/ 417761 w 1465839"/>
              <a:gd name="connsiteY2" fmla="*/ 222519 h 408096"/>
              <a:gd name="connsiteX3" fmla="*/ 0 w 1465839"/>
              <a:gd name="connsiteY3" fmla="*/ 190732 h 408096"/>
              <a:gd name="connsiteX4" fmla="*/ 417761 w 1465839"/>
              <a:gd name="connsiteY4" fmla="*/ 158945 h 408096"/>
              <a:gd name="connsiteX5" fmla="*/ 417761 w 1465839"/>
              <a:gd name="connsiteY5" fmla="*/ 31787 h 408096"/>
              <a:gd name="connsiteX6" fmla="*/ 835522 w 1465839"/>
              <a:gd name="connsiteY6" fmla="*/ 0 h 408096"/>
              <a:gd name="connsiteX7" fmla="*/ 835522 w 1465839"/>
              <a:gd name="connsiteY7" fmla="*/ 381464 h 408096"/>
              <a:gd name="connsiteX0" fmla="*/ 1465839 w 1465839"/>
              <a:gd name="connsiteY0" fmla="*/ 408096 h 408096"/>
              <a:gd name="connsiteX1" fmla="*/ 417761 w 1465839"/>
              <a:gd name="connsiteY1" fmla="*/ 349677 h 408096"/>
              <a:gd name="connsiteX2" fmla="*/ 417761 w 1465839"/>
              <a:gd name="connsiteY2" fmla="*/ 222519 h 408096"/>
              <a:gd name="connsiteX3" fmla="*/ 0 w 1465839"/>
              <a:gd name="connsiteY3" fmla="*/ 190732 h 408096"/>
              <a:gd name="connsiteX4" fmla="*/ 417761 w 1465839"/>
              <a:gd name="connsiteY4" fmla="*/ 158945 h 408096"/>
              <a:gd name="connsiteX5" fmla="*/ 417761 w 1465839"/>
              <a:gd name="connsiteY5" fmla="*/ 31787 h 408096"/>
              <a:gd name="connsiteX6" fmla="*/ 835522 w 1465839"/>
              <a:gd name="connsiteY6" fmla="*/ 0 h 408096"/>
              <a:gd name="connsiteX0" fmla="*/ 835522 w 1465839"/>
              <a:gd name="connsiteY0" fmla="*/ 390343 h 416975"/>
              <a:gd name="connsiteX1" fmla="*/ 417761 w 1465839"/>
              <a:gd name="connsiteY1" fmla="*/ 358556 h 416975"/>
              <a:gd name="connsiteX2" fmla="*/ 417761 w 1465839"/>
              <a:gd name="connsiteY2" fmla="*/ 231398 h 416975"/>
              <a:gd name="connsiteX3" fmla="*/ 0 w 1465839"/>
              <a:gd name="connsiteY3" fmla="*/ 199611 h 416975"/>
              <a:gd name="connsiteX4" fmla="*/ 417761 w 1465839"/>
              <a:gd name="connsiteY4" fmla="*/ 167824 h 416975"/>
              <a:gd name="connsiteX5" fmla="*/ 417761 w 1465839"/>
              <a:gd name="connsiteY5" fmla="*/ 40666 h 416975"/>
              <a:gd name="connsiteX6" fmla="*/ 835522 w 1465839"/>
              <a:gd name="connsiteY6" fmla="*/ 8879 h 416975"/>
              <a:gd name="connsiteX7" fmla="*/ 835522 w 1465839"/>
              <a:gd name="connsiteY7" fmla="*/ 390343 h 416975"/>
              <a:gd name="connsiteX0" fmla="*/ 1465839 w 1465839"/>
              <a:gd name="connsiteY0" fmla="*/ 416975 h 416975"/>
              <a:gd name="connsiteX1" fmla="*/ 417761 w 1465839"/>
              <a:gd name="connsiteY1" fmla="*/ 358556 h 416975"/>
              <a:gd name="connsiteX2" fmla="*/ 417761 w 1465839"/>
              <a:gd name="connsiteY2" fmla="*/ 231398 h 416975"/>
              <a:gd name="connsiteX3" fmla="*/ 0 w 1465839"/>
              <a:gd name="connsiteY3" fmla="*/ 199611 h 416975"/>
              <a:gd name="connsiteX4" fmla="*/ 417761 w 1465839"/>
              <a:gd name="connsiteY4" fmla="*/ 167824 h 416975"/>
              <a:gd name="connsiteX5" fmla="*/ 417761 w 1465839"/>
              <a:gd name="connsiteY5" fmla="*/ 40666 h 416975"/>
              <a:gd name="connsiteX6" fmla="*/ 684604 w 1465839"/>
              <a:gd name="connsiteY6" fmla="*/ 0 h 41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5839" h="416975" stroke="0" extrusionOk="0">
                <a:moveTo>
                  <a:pt x="835522" y="390343"/>
                </a:moveTo>
                <a:cubicBezTo>
                  <a:pt x="604799" y="390343"/>
                  <a:pt x="417761" y="376111"/>
                  <a:pt x="417761" y="358556"/>
                </a:cubicBezTo>
                <a:lnTo>
                  <a:pt x="417761" y="231398"/>
                </a:lnTo>
                <a:cubicBezTo>
                  <a:pt x="417761" y="213843"/>
                  <a:pt x="230723" y="199611"/>
                  <a:pt x="0" y="199611"/>
                </a:cubicBezTo>
                <a:cubicBezTo>
                  <a:pt x="230723" y="199611"/>
                  <a:pt x="417761" y="185379"/>
                  <a:pt x="417761" y="167824"/>
                </a:cubicBezTo>
                <a:lnTo>
                  <a:pt x="417761" y="40666"/>
                </a:lnTo>
                <a:cubicBezTo>
                  <a:pt x="417761" y="23111"/>
                  <a:pt x="604799" y="8879"/>
                  <a:pt x="835522" y="8879"/>
                </a:cubicBezTo>
                <a:lnTo>
                  <a:pt x="835522" y="390343"/>
                </a:lnTo>
                <a:close/>
              </a:path>
              <a:path w="1465839" h="416975" fill="none">
                <a:moveTo>
                  <a:pt x="1465839" y="416975"/>
                </a:moveTo>
                <a:lnTo>
                  <a:pt x="417761" y="358556"/>
                </a:lnTo>
                <a:lnTo>
                  <a:pt x="417761" y="231398"/>
                </a:lnTo>
                <a:cubicBezTo>
                  <a:pt x="417761" y="213843"/>
                  <a:pt x="230723" y="199611"/>
                  <a:pt x="0" y="199611"/>
                </a:cubicBezTo>
                <a:cubicBezTo>
                  <a:pt x="230723" y="199611"/>
                  <a:pt x="417761" y="185379"/>
                  <a:pt x="417761" y="167824"/>
                </a:cubicBezTo>
                <a:lnTo>
                  <a:pt x="417761" y="40666"/>
                </a:lnTo>
                <a:cubicBezTo>
                  <a:pt x="417761" y="23111"/>
                  <a:pt x="453881" y="0"/>
                  <a:pt x="684604" y="0"/>
                </a:cubicBezTo>
              </a:path>
            </a:pathLst>
          </a:cu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e 24">
            <a:extLst>
              <a:ext uri="{FF2B5EF4-FFF2-40B4-BE49-F238E27FC236}">
                <a16:creationId xmlns:a16="http://schemas.microsoft.com/office/drawing/2014/main" id="{584E973A-C333-CBBC-06A9-F1875CF54FA1}"/>
              </a:ext>
            </a:extLst>
          </p:cNvPr>
          <p:cNvSpPr/>
          <p:nvPr/>
        </p:nvSpPr>
        <p:spPr>
          <a:xfrm rot="5400000">
            <a:off x="2645758" y="3016754"/>
            <a:ext cx="1643392" cy="416974"/>
          </a:xfrm>
          <a:custGeom>
            <a:avLst/>
            <a:gdLst>
              <a:gd name="connsiteX0" fmla="*/ 835522 w 835522"/>
              <a:gd name="connsiteY0" fmla="*/ 381464 h 381464"/>
              <a:gd name="connsiteX1" fmla="*/ 417761 w 835522"/>
              <a:gd name="connsiteY1" fmla="*/ 349677 h 381464"/>
              <a:gd name="connsiteX2" fmla="*/ 417761 w 835522"/>
              <a:gd name="connsiteY2" fmla="*/ 222519 h 381464"/>
              <a:gd name="connsiteX3" fmla="*/ 0 w 835522"/>
              <a:gd name="connsiteY3" fmla="*/ 190732 h 381464"/>
              <a:gd name="connsiteX4" fmla="*/ 417761 w 835522"/>
              <a:gd name="connsiteY4" fmla="*/ 158945 h 381464"/>
              <a:gd name="connsiteX5" fmla="*/ 417761 w 835522"/>
              <a:gd name="connsiteY5" fmla="*/ 31787 h 381464"/>
              <a:gd name="connsiteX6" fmla="*/ 835522 w 835522"/>
              <a:gd name="connsiteY6" fmla="*/ 0 h 381464"/>
              <a:gd name="connsiteX7" fmla="*/ 835522 w 835522"/>
              <a:gd name="connsiteY7" fmla="*/ 381464 h 381464"/>
              <a:gd name="connsiteX0" fmla="*/ 835522 w 835522"/>
              <a:gd name="connsiteY0" fmla="*/ 381464 h 381464"/>
              <a:gd name="connsiteX1" fmla="*/ 417761 w 835522"/>
              <a:gd name="connsiteY1" fmla="*/ 349677 h 381464"/>
              <a:gd name="connsiteX2" fmla="*/ 417761 w 835522"/>
              <a:gd name="connsiteY2" fmla="*/ 222519 h 381464"/>
              <a:gd name="connsiteX3" fmla="*/ 0 w 835522"/>
              <a:gd name="connsiteY3" fmla="*/ 190732 h 381464"/>
              <a:gd name="connsiteX4" fmla="*/ 417761 w 835522"/>
              <a:gd name="connsiteY4" fmla="*/ 158945 h 381464"/>
              <a:gd name="connsiteX5" fmla="*/ 417761 w 835522"/>
              <a:gd name="connsiteY5" fmla="*/ 31787 h 381464"/>
              <a:gd name="connsiteX6" fmla="*/ 835522 w 835522"/>
              <a:gd name="connsiteY6" fmla="*/ 0 h 381464"/>
              <a:gd name="connsiteX0" fmla="*/ 835522 w 1661145"/>
              <a:gd name="connsiteY0" fmla="*/ 381464 h 381464"/>
              <a:gd name="connsiteX1" fmla="*/ 417761 w 1661145"/>
              <a:gd name="connsiteY1" fmla="*/ 349677 h 381464"/>
              <a:gd name="connsiteX2" fmla="*/ 417761 w 1661145"/>
              <a:gd name="connsiteY2" fmla="*/ 222519 h 381464"/>
              <a:gd name="connsiteX3" fmla="*/ 0 w 1661145"/>
              <a:gd name="connsiteY3" fmla="*/ 190732 h 381464"/>
              <a:gd name="connsiteX4" fmla="*/ 417761 w 1661145"/>
              <a:gd name="connsiteY4" fmla="*/ 158945 h 381464"/>
              <a:gd name="connsiteX5" fmla="*/ 417761 w 1661145"/>
              <a:gd name="connsiteY5" fmla="*/ 31787 h 381464"/>
              <a:gd name="connsiteX6" fmla="*/ 835522 w 1661145"/>
              <a:gd name="connsiteY6" fmla="*/ 0 h 381464"/>
              <a:gd name="connsiteX7" fmla="*/ 835522 w 1661145"/>
              <a:gd name="connsiteY7" fmla="*/ 381464 h 381464"/>
              <a:gd name="connsiteX0" fmla="*/ 1661145 w 1661145"/>
              <a:gd name="connsiteY0" fmla="*/ 354831 h 381464"/>
              <a:gd name="connsiteX1" fmla="*/ 417761 w 1661145"/>
              <a:gd name="connsiteY1" fmla="*/ 349677 h 381464"/>
              <a:gd name="connsiteX2" fmla="*/ 417761 w 1661145"/>
              <a:gd name="connsiteY2" fmla="*/ 222519 h 381464"/>
              <a:gd name="connsiteX3" fmla="*/ 0 w 1661145"/>
              <a:gd name="connsiteY3" fmla="*/ 190732 h 381464"/>
              <a:gd name="connsiteX4" fmla="*/ 417761 w 1661145"/>
              <a:gd name="connsiteY4" fmla="*/ 158945 h 381464"/>
              <a:gd name="connsiteX5" fmla="*/ 417761 w 1661145"/>
              <a:gd name="connsiteY5" fmla="*/ 31787 h 381464"/>
              <a:gd name="connsiteX6" fmla="*/ 835522 w 1661145"/>
              <a:gd name="connsiteY6" fmla="*/ 0 h 381464"/>
              <a:gd name="connsiteX0" fmla="*/ 835522 w 1643392"/>
              <a:gd name="connsiteY0" fmla="*/ 381464 h 416974"/>
              <a:gd name="connsiteX1" fmla="*/ 417761 w 1643392"/>
              <a:gd name="connsiteY1" fmla="*/ 349677 h 416974"/>
              <a:gd name="connsiteX2" fmla="*/ 417761 w 1643392"/>
              <a:gd name="connsiteY2" fmla="*/ 222519 h 416974"/>
              <a:gd name="connsiteX3" fmla="*/ 0 w 1643392"/>
              <a:gd name="connsiteY3" fmla="*/ 190732 h 416974"/>
              <a:gd name="connsiteX4" fmla="*/ 417761 w 1643392"/>
              <a:gd name="connsiteY4" fmla="*/ 158945 h 416974"/>
              <a:gd name="connsiteX5" fmla="*/ 417761 w 1643392"/>
              <a:gd name="connsiteY5" fmla="*/ 31787 h 416974"/>
              <a:gd name="connsiteX6" fmla="*/ 835522 w 1643392"/>
              <a:gd name="connsiteY6" fmla="*/ 0 h 416974"/>
              <a:gd name="connsiteX7" fmla="*/ 835522 w 1643392"/>
              <a:gd name="connsiteY7" fmla="*/ 381464 h 416974"/>
              <a:gd name="connsiteX0" fmla="*/ 1643392 w 1643392"/>
              <a:gd name="connsiteY0" fmla="*/ 416974 h 416974"/>
              <a:gd name="connsiteX1" fmla="*/ 417761 w 1643392"/>
              <a:gd name="connsiteY1" fmla="*/ 349677 h 416974"/>
              <a:gd name="connsiteX2" fmla="*/ 417761 w 1643392"/>
              <a:gd name="connsiteY2" fmla="*/ 222519 h 416974"/>
              <a:gd name="connsiteX3" fmla="*/ 0 w 1643392"/>
              <a:gd name="connsiteY3" fmla="*/ 190732 h 416974"/>
              <a:gd name="connsiteX4" fmla="*/ 417761 w 1643392"/>
              <a:gd name="connsiteY4" fmla="*/ 158945 h 416974"/>
              <a:gd name="connsiteX5" fmla="*/ 417761 w 1643392"/>
              <a:gd name="connsiteY5" fmla="*/ 31787 h 416974"/>
              <a:gd name="connsiteX6" fmla="*/ 835522 w 1643392"/>
              <a:gd name="connsiteY6" fmla="*/ 0 h 416974"/>
              <a:gd name="connsiteX0" fmla="*/ 835522 w 1643392"/>
              <a:gd name="connsiteY0" fmla="*/ 381464 h 416974"/>
              <a:gd name="connsiteX1" fmla="*/ 417761 w 1643392"/>
              <a:gd name="connsiteY1" fmla="*/ 349677 h 416974"/>
              <a:gd name="connsiteX2" fmla="*/ 417761 w 1643392"/>
              <a:gd name="connsiteY2" fmla="*/ 222519 h 416974"/>
              <a:gd name="connsiteX3" fmla="*/ 0 w 1643392"/>
              <a:gd name="connsiteY3" fmla="*/ 190732 h 416974"/>
              <a:gd name="connsiteX4" fmla="*/ 417761 w 1643392"/>
              <a:gd name="connsiteY4" fmla="*/ 158945 h 416974"/>
              <a:gd name="connsiteX5" fmla="*/ 417761 w 1643392"/>
              <a:gd name="connsiteY5" fmla="*/ 31787 h 416974"/>
              <a:gd name="connsiteX6" fmla="*/ 835522 w 1643392"/>
              <a:gd name="connsiteY6" fmla="*/ 0 h 416974"/>
              <a:gd name="connsiteX7" fmla="*/ 835522 w 1643392"/>
              <a:gd name="connsiteY7" fmla="*/ 381464 h 416974"/>
              <a:gd name="connsiteX0" fmla="*/ 1643392 w 1643392"/>
              <a:gd name="connsiteY0" fmla="*/ 416974 h 416974"/>
              <a:gd name="connsiteX1" fmla="*/ 417761 w 1643392"/>
              <a:gd name="connsiteY1" fmla="*/ 349677 h 416974"/>
              <a:gd name="connsiteX2" fmla="*/ 417761 w 1643392"/>
              <a:gd name="connsiteY2" fmla="*/ 222519 h 416974"/>
              <a:gd name="connsiteX3" fmla="*/ 0 w 1643392"/>
              <a:gd name="connsiteY3" fmla="*/ 190732 h 416974"/>
              <a:gd name="connsiteX4" fmla="*/ 417761 w 1643392"/>
              <a:gd name="connsiteY4" fmla="*/ 158945 h 416974"/>
              <a:gd name="connsiteX5" fmla="*/ 417761 w 1643392"/>
              <a:gd name="connsiteY5" fmla="*/ 31787 h 416974"/>
              <a:gd name="connsiteX6" fmla="*/ 702356 w 1643392"/>
              <a:gd name="connsiteY6" fmla="*/ 8878 h 41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392" h="416974" stroke="0" extrusionOk="0">
                <a:moveTo>
                  <a:pt x="835522" y="381464"/>
                </a:moveTo>
                <a:cubicBezTo>
                  <a:pt x="604799" y="381464"/>
                  <a:pt x="417761" y="367232"/>
                  <a:pt x="417761" y="349677"/>
                </a:cubicBezTo>
                <a:lnTo>
                  <a:pt x="417761" y="222519"/>
                </a:lnTo>
                <a:cubicBezTo>
                  <a:pt x="417761" y="204964"/>
                  <a:pt x="230723" y="190732"/>
                  <a:pt x="0" y="190732"/>
                </a:cubicBezTo>
                <a:cubicBezTo>
                  <a:pt x="230723" y="190732"/>
                  <a:pt x="417761" y="176500"/>
                  <a:pt x="417761" y="158945"/>
                </a:cubicBezTo>
                <a:lnTo>
                  <a:pt x="417761" y="31787"/>
                </a:lnTo>
                <a:cubicBezTo>
                  <a:pt x="417761" y="14232"/>
                  <a:pt x="604799" y="0"/>
                  <a:pt x="835522" y="0"/>
                </a:cubicBezTo>
                <a:lnTo>
                  <a:pt x="835522" y="381464"/>
                </a:lnTo>
                <a:close/>
              </a:path>
              <a:path w="1643392" h="416974" fill="none">
                <a:moveTo>
                  <a:pt x="1643392" y="416974"/>
                </a:moveTo>
                <a:lnTo>
                  <a:pt x="417761" y="349677"/>
                </a:lnTo>
                <a:lnTo>
                  <a:pt x="417761" y="222519"/>
                </a:lnTo>
                <a:cubicBezTo>
                  <a:pt x="417761" y="204964"/>
                  <a:pt x="230723" y="190732"/>
                  <a:pt x="0" y="190732"/>
                </a:cubicBezTo>
                <a:cubicBezTo>
                  <a:pt x="230723" y="190732"/>
                  <a:pt x="417761" y="176500"/>
                  <a:pt x="417761" y="158945"/>
                </a:cubicBezTo>
                <a:lnTo>
                  <a:pt x="417761" y="31787"/>
                </a:lnTo>
                <a:cubicBezTo>
                  <a:pt x="417761" y="14232"/>
                  <a:pt x="471633" y="8878"/>
                  <a:pt x="702356" y="8878"/>
                </a:cubicBezTo>
              </a:path>
            </a:pathLst>
          </a:cu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Left Brace 24">
            <a:extLst>
              <a:ext uri="{FF2B5EF4-FFF2-40B4-BE49-F238E27FC236}">
                <a16:creationId xmlns:a16="http://schemas.microsoft.com/office/drawing/2014/main" id="{05A0E2EA-FEFA-3A6D-58A6-1D3F2D7CFA72}"/>
              </a:ext>
            </a:extLst>
          </p:cNvPr>
          <p:cNvSpPr/>
          <p:nvPr/>
        </p:nvSpPr>
        <p:spPr>
          <a:xfrm rot="5400000">
            <a:off x="4352787" y="2834762"/>
            <a:ext cx="1261656" cy="399219"/>
          </a:xfrm>
          <a:custGeom>
            <a:avLst/>
            <a:gdLst>
              <a:gd name="connsiteX0" fmla="*/ 835522 w 835522"/>
              <a:gd name="connsiteY0" fmla="*/ 381464 h 381464"/>
              <a:gd name="connsiteX1" fmla="*/ 417761 w 835522"/>
              <a:gd name="connsiteY1" fmla="*/ 349677 h 381464"/>
              <a:gd name="connsiteX2" fmla="*/ 417761 w 835522"/>
              <a:gd name="connsiteY2" fmla="*/ 222519 h 381464"/>
              <a:gd name="connsiteX3" fmla="*/ 0 w 835522"/>
              <a:gd name="connsiteY3" fmla="*/ 190732 h 381464"/>
              <a:gd name="connsiteX4" fmla="*/ 417761 w 835522"/>
              <a:gd name="connsiteY4" fmla="*/ 158945 h 381464"/>
              <a:gd name="connsiteX5" fmla="*/ 417761 w 835522"/>
              <a:gd name="connsiteY5" fmla="*/ 31787 h 381464"/>
              <a:gd name="connsiteX6" fmla="*/ 835522 w 835522"/>
              <a:gd name="connsiteY6" fmla="*/ 0 h 381464"/>
              <a:gd name="connsiteX7" fmla="*/ 835522 w 835522"/>
              <a:gd name="connsiteY7" fmla="*/ 381464 h 381464"/>
              <a:gd name="connsiteX0" fmla="*/ 835522 w 835522"/>
              <a:gd name="connsiteY0" fmla="*/ 381464 h 381464"/>
              <a:gd name="connsiteX1" fmla="*/ 417761 w 835522"/>
              <a:gd name="connsiteY1" fmla="*/ 349677 h 381464"/>
              <a:gd name="connsiteX2" fmla="*/ 417761 w 835522"/>
              <a:gd name="connsiteY2" fmla="*/ 222519 h 381464"/>
              <a:gd name="connsiteX3" fmla="*/ 0 w 835522"/>
              <a:gd name="connsiteY3" fmla="*/ 190732 h 381464"/>
              <a:gd name="connsiteX4" fmla="*/ 417761 w 835522"/>
              <a:gd name="connsiteY4" fmla="*/ 158945 h 381464"/>
              <a:gd name="connsiteX5" fmla="*/ 417761 w 835522"/>
              <a:gd name="connsiteY5" fmla="*/ 31787 h 381464"/>
              <a:gd name="connsiteX6" fmla="*/ 835522 w 835522"/>
              <a:gd name="connsiteY6" fmla="*/ 0 h 381464"/>
              <a:gd name="connsiteX0" fmla="*/ 835522 w 1661145"/>
              <a:gd name="connsiteY0" fmla="*/ 381464 h 381464"/>
              <a:gd name="connsiteX1" fmla="*/ 417761 w 1661145"/>
              <a:gd name="connsiteY1" fmla="*/ 349677 h 381464"/>
              <a:gd name="connsiteX2" fmla="*/ 417761 w 1661145"/>
              <a:gd name="connsiteY2" fmla="*/ 222519 h 381464"/>
              <a:gd name="connsiteX3" fmla="*/ 0 w 1661145"/>
              <a:gd name="connsiteY3" fmla="*/ 190732 h 381464"/>
              <a:gd name="connsiteX4" fmla="*/ 417761 w 1661145"/>
              <a:gd name="connsiteY4" fmla="*/ 158945 h 381464"/>
              <a:gd name="connsiteX5" fmla="*/ 417761 w 1661145"/>
              <a:gd name="connsiteY5" fmla="*/ 31787 h 381464"/>
              <a:gd name="connsiteX6" fmla="*/ 835522 w 1661145"/>
              <a:gd name="connsiteY6" fmla="*/ 0 h 381464"/>
              <a:gd name="connsiteX7" fmla="*/ 835522 w 1661145"/>
              <a:gd name="connsiteY7" fmla="*/ 381464 h 381464"/>
              <a:gd name="connsiteX0" fmla="*/ 1661145 w 1661145"/>
              <a:gd name="connsiteY0" fmla="*/ 354831 h 381464"/>
              <a:gd name="connsiteX1" fmla="*/ 417761 w 1661145"/>
              <a:gd name="connsiteY1" fmla="*/ 349677 h 381464"/>
              <a:gd name="connsiteX2" fmla="*/ 417761 w 1661145"/>
              <a:gd name="connsiteY2" fmla="*/ 222519 h 381464"/>
              <a:gd name="connsiteX3" fmla="*/ 0 w 1661145"/>
              <a:gd name="connsiteY3" fmla="*/ 190732 h 381464"/>
              <a:gd name="connsiteX4" fmla="*/ 417761 w 1661145"/>
              <a:gd name="connsiteY4" fmla="*/ 158945 h 381464"/>
              <a:gd name="connsiteX5" fmla="*/ 417761 w 1661145"/>
              <a:gd name="connsiteY5" fmla="*/ 31787 h 381464"/>
              <a:gd name="connsiteX6" fmla="*/ 835522 w 1661145"/>
              <a:gd name="connsiteY6" fmla="*/ 0 h 381464"/>
              <a:gd name="connsiteX0" fmla="*/ 835522 w 1643392"/>
              <a:gd name="connsiteY0" fmla="*/ 381464 h 416974"/>
              <a:gd name="connsiteX1" fmla="*/ 417761 w 1643392"/>
              <a:gd name="connsiteY1" fmla="*/ 349677 h 416974"/>
              <a:gd name="connsiteX2" fmla="*/ 417761 w 1643392"/>
              <a:gd name="connsiteY2" fmla="*/ 222519 h 416974"/>
              <a:gd name="connsiteX3" fmla="*/ 0 w 1643392"/>
              <a:gd name="connsiteY3" fmla="*/ 190732 h 416974"/>
              <a:gd name="connsiteX4" fmla="*/ 417761 w 1643392"/>
              <a:gd name="connsiteY4" fmla="*/ 158945 h 416974"/>
              <a:gd name="connsiteX5" fmla="*/ 417761 w 1643392"/>
              <a:gd name="connsiteY5" fmla="*/ 31787 h 416974"/>
              <a:gd name="connsiteX6" fmla="*/ 835522 w 1643392"/>
              <a:gd name="connsiteY6" fmla="*/ 0 h 416974"/>
              <a:gd name="connsiteX7" fmla="*/ 835522 w 1643392"/>
              <a:gd name="connsiteY7" fmla="*/ 381464 h 416974"/>
              <a:gd name="connsiteX0" fmla="*/ 1643392 w 1643392"/>
              <a:gd name="connsiteY0" fmla="*/ 416974 h 416974"/>
              <a:gd name="connsiteX1" fmla="*/ 417761 w 1643392"/>
              <a:gd name="connsiteY1" fmla="*/ 349677 h 416974"/>
              <a:gd name="connsiteX2" fmla="*/ 417761 w 1643392"/>
              <a:gd name="connsiteY2" fmla="*/ 222519 h 416974"/>
              <a:gd name="connsiteX3" fmla="*/ 0 w 1643392"/>
              <a:gd name="connsiteY3" fmla="*/ 190732 h 416974"/>
              <a:gd name="connsiteX4" fmla="*/ 417761 w 1643392"/>
              <a:gd name="connsiteY4" fmla="*/ 158945 h 416974"/>
              <a:gd name="connsiteX5" fmla="*/ 417761 w 1643392"/>
              <a:gd name="connsiteY5" fmla="*/ 31787 h 416974"/>
              <a:gd name="connsiteX6" fmla="*/ 835522 w 1643392"/>
              <a:gd name="connsiteY6" fmla="*/ 0 h 416974"/>
              <a:gd name="connsiteX0" fmla="*/ 835522 w 1465839"/>
              <a:gd name="connsiteY0" fmla="*/ 381464 h 408096"/>
              <a:gd name="connsiteX1" fmla="*/ 417761 w 1465839"/>
              <a:gd name="connsiteY1" fmla="*/ 349677 h 408096"/>
              <a:gd name="connsiteX2" fmla="*/ 417761 w 1465839"/>
              <a:gd name="connsiteY2" fmla="*/ 222519 h 408096"/>
              <a:gd name="connsiteX3" fmla="*/ 0 w 1465839"/>
              <a:gd name="connsiteY3" fmla="*/ 190732 h 408096"/>
              <a:gd name="connsiteX4" fmla="*/ 417761 w 1465839"/>
              <a:gd name="connsiteY4" fmla="*/ 158945 h 408096"/>
              <a:gd name="connsiteX5" fmla="*/ 417761 w 1465839"/>
              <a:gd name="connsiteY5" fmla="*/ 31787 h 408096"/>
              <a:gd name="connsiteX6" fmla="*/ 835522 w 1465839"/>
              <a:gd name="connsiteY6" fmla="*/ 0 h 408096"/>
              <a:gd name="connsiteX7" fmla="*/ 835522 w 1465839"/>
              <a:gd name="connsiteY7" fmla="*/ 381464 h 408096"/>
              <a:gd name="connsiteX0" fmla="*/ 1465839 w 1465839"/>
              <a:gd name="connsiteY0" fmla="*/ 408096 h 408096"/>
              <a:gd name="connsiteX1" fmla="*/ 417761 w 1465839"/>
              <a:gd name="connsiteY1" fmla="*/ 349677 h 408096"/>
              <a:gd name="connsiteX2" fmla="*/ 417761 w 1465839"/>
              <a:gd name="connsiteY2" fmla="*/ 222519 h 408096"/>
              <a:gd name="connsiteX3" fmla="*/ 0 w 1465839"/>
              <a:gd name="connsiteY3" fmla="*/ 190732 h 408096"/>
              <a:gd name="connsiteX4" fmla="*/ 417761 w 1465839"/>
              <a:gd name="connsiteY4" fmla="*/ 158945 h 408096"/>
              <a:gd name="connsiteX5" fmla="*/ 417761 w 1465839"/>
              <a:gd name="connsiteY5" fmla="*/ 31787 h 408096"/>
              <a:gd name="connsiteX6" fmla="*/ 835522 w 1465839"/>
              <a:gd name="connsiteY6" fmla="*/ 0 h 408096"/>
              <a:gd name="connsiteX0" fmla="*/ 835522 w 1465839"/>
              <a:gd name="connsiteY0" fmla="*/ 390343 h 416975"/>
              <a:gd name="connsiteX1" fmla="*/ 417761 w 1465839"/>
              <a:gd name="connsiteY1" fmla="*/ 358556 h 416975"/>
              <a:gd name="connsiteX2" fmla="*/ 417761 w 1465839"/>
              <a:gd name="connsiteY2" fmla="*/ 231398 h 416975"/>
              <a:gd name="connsiteX3" fmla="*/ 0 w 1465839"/>
              <a:gd name="connsiteY3" fmla="*/ 199611 h 416975"/>
              <a:gd name="connsiteX4" fmla="*/ 417761 w 1465839"/>
              <a:gd name="connsiteY4" fmla="*/ 167824 h 416975"/>
              <a:gd name="connsiteX5" fmla="*/ 417761 w 1465839"/>
              <a:gd name="connsiteY5" fmla="*/ 40666 h 416975"/>
              <a:gd name="connsiteX6" fmla="*/ 835522 w 1465839"/>
              <a:gd name="connsiteY6" fmla="*/ 8879 h 416975"/>
              <a:gd name="connsiteX7" fmla="*/ 835522 w 1465839"/>
              <a:gd name="connsiteY7" fmla="*/ 390343 h 416975"/>
              <a:gd name="connsiteX0" fmla="*/ 1465839 w 1465839"/>
              <a:gd name="connsiteY0" fmla="*/ 416975 h 416975"/>
              <a:gd name="connsiteX1" fmla="*/ 417761 w 1465839"/>
              <a:gd name="connsiteY1" fmla="*/ 358556 h 416975"/>
              <a:gd name="connsiteX2" fmla="*/ 417761 w 1465839"/>
              <a:gd name="connsiteY2" fmla="*/ 231398 h 416975"/>
              <a:gd name="connsiteX3" fmla="*/ 0 w 1465839"/>
              <a:gd name="connsiteY3" fmla="*/ 199611 h 416975"/>
              <a:gd name="connsiteX4" fmla="*/ 417761 w 1465839"/>
              <a:gd name="connsiteY4" fmla="*/ 167824 h 416975"/>
              <a:gd name="connsiteX5" fmla="*/ 417761 w 1465839"/>
              <a:gd name="connsiteY5" fmla="*/ 40666 h 416975"/>
              <a:gd name="connsiteX6" fmla="*/ 684604 w 1465839"/>
              <a:gd name="connsiteY6" fmla="*/ 0 h 416975"/>
              <a:gd name="connsiteX0" fmla="*/ 835522 w 1341552"/>
              <a:gd name="connsiteY0" fmla="*/ 390343 h 399219"/>
              <a:gd name="connsiteX1" fmla="*/ 417761 w 1341552"/>
              <a:gd name="connsiteY1" fmla="*/ 358556 h 399219"/>
              <a:gd name="connsiteX2" fmla="*/ 417761 w 1341552"/>
              <a:gd name="connsiteY2" fmla="*/ 231398 h 399219"/>
              <a:gd name="connsiteX3" fmla="*/ 0 w 1341552"/>
              <a:gd name="connsiteY3" fmla="*/ 199611 h 399219"/>
              <a:gd name="connsiteX4" fmla="*/ 417761 w 1341552"/>
              <a:gd name="connsiteY4" fmla="*/ 167824 h 399219"/>
              <a:gd name="connsiteX5" fmla="*/ 417761 w 1341552"/>
              <a:gd name="connsiteY5" fmla="*/ 40666 h 399219"/>
              <a:gd name="connsiteX6" fmla="*/ 835522 w 1341552"/>
              <a:gd name="connsiteY6" fmla="*/ 8879 h 399219"/>
              <a:gd name="connsiteX7" fmla="*/ 835522 w 1341552"/>
              <a:gd name="connsiteY7" fmla="*/ 390343 h 399219"/>
              <a:gd name="connsiteX0" fmla="*/ 1341552 w 1341552"/>
              <a:gd name="connsiteY0" fmla="*/ 399219 h 399219"/>
              <a:gd name="connsiteX1" fmla="*/ 417761 w 1341552"/>
              <a:gd name="connsiteY1" fmla="*/ 358556 h 399219"/>
              <a:gd name="connsiteX2" fmla="*/ 417761 w 1341552"/>
              <a:gd name="connsiteY2" fmla="*/ 231398 h 399219"/>
              <a:gd name="connsiteX3" fmla="*/ 0 w 1341552"/>
              <a:gd name="connsiteY3" fmla="*/ 199611 h 399219"/>
              <a:gd name="connsiteX4" fmla="*/ 417761 w 1341552"/>
              <a:gd name="connsiteY4" fmla="*/ 167824 h 399219"/>
              <a:gd name="connsiteX5" fmla="*/ 417761 w 1341552"/>
              <a:gd name="connsiteY5" fmla="*/ 40666 h 399219"/>
              <a:gd name="connsiteX6" fmla="*/ 684604 w 1341552"/>
              <a:gd name="connsiteY6" fmla="*/ 0 h 399219"/>
              <a:gd name="connsiteX0" fmla="*/ 835522 w 1261656"/>
              <a:gd name="connsiteY0" fmla="*/ 390343 h 399219"/>
              <a:gd name="connsiteX1" fmla="*/ 417761 w 1261656"/>
              <a:gd name="connsiteY1" fmla="*/ 358556 h 399219"/>
              <a:gd name="connsiteX2" fmla="*/ 417761 w 1261656"/>
              <a:gd name="connsiteY2" fmla="*/ 231398 h 399219"/>
              <a:gd name="connsiteX3" fmla="*/ 0 w 1261656"/>
              <a:gd name="connsiteY3" fmla="*/ 199611 h 399219"/>
              <a:gd name="connsiteX4" fmla="*/ 417761 w 1261656"/>
              <a:gd name="connsiteY4" fmla="*/ 167824 h 399219"/>
              <a:gd name="connsiteX5" fmla="*/ 417761 w 1261656"/>
              <a:gd name="connsiteY5" fmla="*/ 40666 h 399219"/>
              <a:gd name="connsiteX6" fmla="*/ 835522 w 1261656"/>
              <a:gd name="connsiteY6" fmla="*/ 8879 h 399219"/>
              <a:gd name="connsiteX7" fmla="*/ 835522 w 1261656"/>
              <a:gd name="connsiteY7" fmla="*/ 390343 h 399219"/>
              <a:gd name="connsiteX0" fmla="*/ 1261656 w 1261656"/>
              <a:gd name="connsiteY0" fmla="*/ 399219 h 399219"/>
              <a:gd name="connsiteX1" fmla="*/ 417761 w 1261656"/>
              <a:gd name="connsiteY1" fmla="*/ 358556 h 399219"/>
              <a:gd name="connsiteX2" fmla="*/ 417761 w 1261656"/>
              <a:gd name="connsiteY2" fmla="*/ 231398 h 399219"/>
              <a:gd name="connsiteX3" fmla="*/ 0 w 1261656"/>
              <a:gd name="connsiteY3" fmla="*/ 199611 h 399219"/>
              <a:gd name="connsiteX4" fmla="*/ 417761 w 1261656"/>
              <a:gd name="connsiteY4" fmla="*/ 167824 h 399219"/>
              <a:gd name="connsiteX5" fmla="*/ 417761 w 1261656"/>
              <a:gd name="connsiteY5" fmla="*/ 40666 h 399219"/>
              <a:gd name="connsiteX6" fmla="*/ 684604 w 1261656"/>
              <a:gd name="connsiteY6" fmla="*/ 0 h 39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656" h="399219" stroke="0" extrusionOk="0">
                <a:moveTo>
                  <a:pt x="835522" y="390343"/>
                </a:moveTo>
                <a:cubicBezTo>
                  <a:pt x="604799" y="390343"/>
                  <a:pt x="417761" y="376111"/>
                  <a:pt x="417761" y="358556"/>
                </a:cubicBezTo>
                <a:lnTo>
                  <a:pt x="417761" y="231398"/>
                </a:lnTo>
                <a:cubicBezTo>
                  <a:pt x="417761" y="213843"/>
                  <a:pt x="230723" y="199611"/>
                  <a:pt x="0" y="199611"/>
                </a:cubicBezTo>
                <a:cubicBezTo>
                  <a:pt x="230723" y="199611"/>
                  <a:pt x="417761" y="185379"/>
                  <a:pt x="417761" y="167824"/>
                </a:cubicBezTo>
                <a:lnTo>
                  <a:pt x="417761" y="40666"/>
                </a:lnTo>
                <a:cubicBezTo>
                  <a:pt x="417761" y="23111"/>
                  <a:pt x="604799" y="8879"/>
                  <a:pt x="835522" y="8879"/>
                </a:cubicBezTo>
                <a:lnTo>
                  <a:pt x="835522" y="390343"/>
                </a:lnTo>
                <a:close/>
              </a:path>
              <a:path w="1261656" h="399219" fill="none">
                <a:moveTo>
                  <a:pt x="1261656" y="399219"/>
                </a:moveTo>
                <a:lnTo>
                  <a:pt x="417761" y="358556"/>
                </a:lnTo>
                <a:lnTo>
                  <a:pt x="417761" y="231398"/>
                </a:lnTo>
                <a:cubicBezTo>
                  <a:pt x="417761" y="213843"/>
                  <a:pt x="230723" y="199611"/>
                  <a:pt x="0" y="199611"/>
                </a:cubicBezTo>
                <a:cubicBezTo>
                  <a:pt x="230723" y="199611"/>
                  <a:pt x="417761" y="185379"/>
                  <a:pt x="417761" y="167824"/>
                </a:cubicBezTo>
                <a:lnTo>
                  <a:pt x="417761" y="40666"/>
                </a:lnTo>
                <a:cubicBezTo>
                  <a:pt x="417761" y="23111"/>
                  <a:pt x="453881" y="0"/>
                  <a:pt x="684604" y="0"/>
                </a:cubicBezTo>
              </a:path>
            </a:pathLst>
          </a:cu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4">
            <a:extLst>
              <a:ext uri="{FF2B5EF4-FFF2-40B4-BE49-F238E27FC236}">
                <a16:creationId xmlns:a16="http://schemas.microsoft.com/office/drawing/2014/main" id="{392A8CC8-5D94-4F6F-25BE-33CB71946E2D}"/>
              </a:ext>
            </a:extLst>
          </p:cNvPr>
          <p:cNvSpPr/>
          <p:nvPr/>
        </p:nvSpPr>
        <p:spPr>
          <a:xfrm rot="5400000">
            <a:off x="5738903" y="3016752"/>
            <a:ext cx="1643392" cy="416974"/>
          </a:xfrm>
          <a:custGeom>
            <a:avLst/>
            <a:gdLst>
              <a:gd name="connsiteX0" fmla="*/ 835522 w 835522"/>
              <a:gd name="connsiteY0" fmla="*/ 381464 h 381464"/>
              <a:gd name="connsiteX1" fmla="*/ 417761 w 835522"/>
              <a:gd name="connsiteY1" fmla="*/ 349677 h 381464"/>
              <a:gd name="connsiteX2" fmla="*/ 417761 w 835522"/>
              <a:gd name="connsiteY2" fmla="*/ 222519 h 381464"/>
              <a:gd name="connsiteX3" fmla="*/ 0 w 835522"/>
              <a:gd name="connsiteY3" fmla="*/ 190732 h 381464"/>
              <a:gd name="connsiteX4" fmla="*/ 417761 w 835522"/>
              <a:gd name="connsiteY4" fmla="*/ 158945 h 381464"/>
              <a:gd name="connsiteX5" fmla="*/ 417761 w 835522"/>
              <a:gd name="connsiteY5" fmla="*/ 31787 h 381464"/>
              <a:gd name="connsiteX6" fmla="*/ 835522 w 835522"/>
              <a:gd name="connsiteY6" fmla="*/ 0 h 381464"/>
              <a:gd name="connsiteX7" fmla="*/ 835522 w 835522"/>
              <a:gd name="connsiteY7" fmla="*/ 381464 h 381464"/>
              <a:gd name="connsiteX0" fmla="*/ 835522 w 835522"/>
              <a:gd name="connsiteY0" fmla="*/ 381464 h 381464"/>
              <a:gd name="connsiteX1" fmla="*/ 417761 w 835522"/>
              <a:gd name="connsiteY1" fmla="*/ 349677 h 381464"/>
              <a:gd name="connsiteX2" fmla="*/ 417761 w 835522"/>
              <a:gd name="connsiteY2" fmla="*/ 222519 h 381464"/>
              <a:gd name="connsiteX3" fmla="*/ 0 w 835522"/>
              <a:gd name="connsiteY3" fmla="*/ 190732 h 381464"/>
              <a:gd name="connsiteX4" fmla="*/ 417761 w 835522"/>
              <a:gd name="connsiteY4" fmla="*/ 158945 h 381464"/>
              <a:gd name="connsiteX5" fmla="*/ 417761 w 835522"/>
              <a:gd name="connsiteY5" fmla="*/ 31787 h 381464"/>
              <a:gd name="connsiteX6" fmla="*/ 835522 w 835522"/>
              <a:gd name="connsiteY6" fmla="*/ 0 h 381464"/>
              <a:gd name="connsiteX0" fmla="*/ 835522 w 1661145"/>
              <a:gd name="connsiteY0" fmla="*/ 381464 h 381464"/>
              <a:gd name="connsiteX1" fmla="*/ 417761 w 1661145"/>
              <a:gd name="connsiteY1" fmla="*/ 349677 h 381464"/>
              <a:gd name="connsiteX2" fmla="*/ 417761 w 1661145"/>
              <a:gd name="connsiteY2" fmla="*/ 222519 h 381464"/>
              <a:gd name="connsiteX3" fmla="*/ 0 w 1661145"/>
              <a:gd name="connsiteY3" fmla="*/ 190732 h 381464"/>
              <a:gd name="connsiteX4" fmla="*/ 417761 w 1661145"/>
              <a:gd name="connsiteY4" fmla="*/ 158945 h 381464"/>
              <a:gd name="connsiteX5" fmla="*/ 417761 w 1661145"/>
              <a:gd name="connsiteY5" fmla="*/ 31787 h 381464"/>
              <a:gd name="connsiteX6" fmla="*/ 835522 w 1661145"/>
              <a:gd name="connsiteY6" fmla="*/ 0 h 381464"/>
              <a:gd name="connsiteX7" fmla="*/ 835522 w 1661145"/>
              <a:gd name="connsiteY7" fmla="*/ 381464 h 381464"/>
              <a:gd name="connsiteX0" fmla="*/ 1661145 w 1661145"/>
              <a:gd name="connsiteY0" fmla="*/ 354831 h 381464"/>
              <a:gd name="connsiteX1" fmla="*/ 417761 w 1661145"/>
              <a:gd name="connsiteY1" fmla="*/ 349677 h 381464"/>
              <a:gd name="connsiteX2" fmla="*/ 417761 w 1661145"/>
              <a:gd name="connsiteY2" fmla="*/ 222519 h 381464"/>
              <a:gd name="connsiteX3" fmla="*/ 0 w 1661145"/>
              <a:gd name="connsiteY3" fmla="*/ 190732 h 381464"/>
              <a:gd name="connsiteX4" fmla="*/ 417761 w 1661145"/>
              <a:gd name="connsiteY4" fmla="*/ 158945 h 381464"/>
              <a:gd name="connsiteX5" fmla="*/ 417761 w 1661145"/>
              <a:gd name="connsiteY5" fmla="*/ 31787 h 381464"/>
              <a:gd name="connsiteX6" fmla="*/ 835522 w 1661145"/>
              <a:gd name="connsiteY6" fmla="*/ 0 h 381464"/>
              <a:gd name="connsiteX0" fmla="*/ 835522 w 1643392"/>
              <a:gd name="connsiteY0" fmla="*/ 381464 h 416974"/>
              <a:gd name="connsiteX1" fmla="*/ 417761 w 1643392"/>
              <a:gd name="connsiteY1" fmla="*/ 349677 h 416974"/>
              <a:gd name="connsiteX2" fmla="*/ 417761 w 1643392"/>
              <a:gd name="connsiteY2" fmla="*/ 222519 h 416974"/>
              <a:gd name="connsiteX3" fmla="*/ 0 w 1643392"/>
              <a:gd name="connsiteY3" fmla="*/ 190732 h 416974"/>
              <a:gd name="connsiteX4" fmla="*/ 417761 w 1643392"/>
              <a:gd name="connsiteY4" fmla="*/ 158945 h 416974"/>
              <a:gd name="connsiteX5" fmla="*/ 417761 w 1643392"/>
              <a:gd name="connsiteY5" fmla="*/ 31787 h 416974"/>
              <a:gd name="connsiteX6" fmla="*/ 835522 w 1643392"/>
              <a:gd name="connsiteY6" fmla="*/ 0 h 416974"/>
              <a:gd name="connsiteX7" fmla="*/ 835522 w 1643392"/>
              <a:gd name="connsiteY7" fmla="*/ 381464 h 416974"/>
              <a:gd name="connsiteX0" fmla="*/ 1643392 w 1643392"/>
              <a:gd name="connsiteY0" fmla="*/ 416974 h 416974"/>
              <a:gd name="connsiteX1" fmla="*/ 417761 w 1643392"/>
              <a:gd name="connsiteY1" fmla="*/ 349677 h 416974"/>
              <a:gd name="connsiteX2" fmla="*/ 417761 w 1643392"/>
              <a:gd name="connsiteY2" fmla="*/ 222519 h 416974"/>
              <a:gd name="connsiteX3" fmla="*/ 0 w 1643392"/>
              <a:gd name="connsiteY3" fmla="*/ 190732 h 416974"/>
              <a:gd name="connsiteX4" fmla="*/ 417761 w 1643392"/>
              <a:gd name="connsiteY4" fmla="*/ 158945 h 416974"/>
              <a:gd name="connsiteX5" fmla="*/ 417761 w 1643392"/>
              <a:gd name="connsiteY5" fmla="*/ 31787 h 416974"/>
              <a:gd name="connsiteX6" fmla="*/ 835522 w 1643392"/>
              <a:gd name="connsiteY6" fmla="*/ 0 h 416974"/>
              <a:gd name="connsiteX0" fmla="*/ 835522 w 1643392"/>
              <a:gd name="connsiteY0" fmla="*/ 381464 h 416974"/>
              <a:gd name="connsiteX1" fmla="*/ 417761 w 1643392"/>
              <a:gd name="connsiteY1" fmla="*/ 349677 h 416974"/>
              <a:gd name="connsiteX2" fmla="*/ 417761 w 1643392"/>
              <a:gd name="connsiteY2" fmla="*/ 222519 h 416974"/>
              <a:gd name="connsiteX3" fmla="*/ 0 w 1643392"/>
              <a:gd name="connsiteY3" fmla="*/ 190732 h 416974"/>
              <a:gd name="connsiteX4" fmla="*/ 417761 w 1643392"/>
              <a:gd name="connsiteY4" fmla="*/ 158945 h 416974"/>
              <a:gd name="connsiteX5" fmla="*/ 417761 w 1643392"/>
              <a:gd name="connsiteY5" fmla="*/ 31787 h 416974"/>
              <a:gd name="connsiteX6" fmla="*/ 835522 w 1643392"/>
              <a:gd name="connsiteY6" fmla="*/ 0 h 416974"/>
              <a:gd name="connsiteX7" fmla="*/ 835522 w 1643392"/>
              <a:gd name="connsiteY7" fmla="*/ 381464 h 416974"/>
              <a:gd name="connsiteX0" fmla="*/ 1643392 w 1643392"/>
              <a:gd name="connsiteY0" fmla="*/ 416974 h 416974"/>
              <a:gd name="connsiteX1" fmla="*/ 417761 w 1643392"/>
              <a:gd name="connsiteY1" fmla="*/ 349677 h 416974"/>
              <a:gd name="connsiteX2" fmla="*/ 417761 w 1643392"/>
              <a:gd name="connsiteY2" fmla="*/ 222519 h 416974"/>
              <a:gd name="connsiteX3" fmla="*/ 0 w 1643392"/>
              <a:gd name="connsiteY3" fmla="*/ 190732 h 416974"/>
              <a:gd name="connsiteX4" fmla="*/ 417761 w 1643392"/>
              <a:gd name="connsiteY4" fmla="*/ 158945 h 416974"/>
              <a:gd name="connsiteX5" fmla="*/ 417761 w 1643392"/>
              <a:gd name="connsiteY5" fmla="*/ 31787 h 416974"/>
              <a:gd name="connsiteX6" fmla="*/ 702356 w 1643392"/>
              <a:gd name="connsiteY6" fmla="*/ 8878 h 41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392" h="416974" stroke="0" extrusionOk="0">
                <a:moveTo>
                  <a:pt x="835522" y="381464"/>
                </a:moveTo>
                <a:cubicBezTo>
                  <a:pt x="604799" y="381464"/>
                  <a:pt x="417761" y="367232"/>
                  <a:pt x="417761" y="349677"/>
                </a:cubicBezTo>
                <a:lnTo>
                  <a:pt x="417761" y="222519"/>
                </a:lnTo>
                <a:cubicBezTo>
                  <a:pt x="417761" y="204964"/>
                  <a:pt x="230723" y="190732"/>
                  <a:pt x="0" y="190732"/>
                </a:cubicBezTo>
                <a:cubicBezTo>
                  <a:pt x="230723" y="190732"/>
                  <a:pt x="417761" y="176500"/>
                  <a:pt x="417761" y="158945"/>
                </a:cubicBezTo>
                <a:lnTo>
                  <a:pt x="417761" y="31787"/>
                </a:lnTo>
                <a:cubicBezTo>
                  <a:pt x="417761" y="14232"/>
                  <a:pt x="604799" y="0"/>
                  <a:pt x="835522" y="0"/>
                </a:cubicBezTo>
                <a:lnTo>
                  <a:pt x="835522" y="381464"/>
                </a:lnTo>
                <a:close/>
              </a:path>
              <a:path w="1643392" h="416974" fill="none">
                <a:moveTo>
                  <a:pt x="1643392" y="416974"/>
                </a:moveTo>
                <a:lnTo>
                  <a:pt x="417761" y="349677"/>
                </a:lnTo>
                <a:lnTo>
                  <a:pt x="417761" y="222519"/>
                </a:lnTo>
                <a:cubicBezTo>
                  <a:pt x="417761" y="204964"/>
                  <a:pt x="230723" y="190732"/>
                  <a:pt x="0" y="190732"/>
                </a:cubicBezTo>
                <a:cubicBezTo>
                  <a:pt x="230723" y="190732"/>
                  <a:pt x="417761" y="176500"/>
                  <a:pt x="417761" y="158945"/>
                </a:cubicBezTo>
                <a:lnTo>
                  <a:pt x="417761" y="31787"/>
                </a:lnTo>
                <a:cubicBezTo>
                  <a:pt x="417761" y="14232"/>
                  <a:pt x="471633" y="8878"/>
                  <a:pt x="702356" y="8878"/>
                </a:cubicBezTo>
              </a:path>
            </a:pathLst>
          </a:cu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4">
            <a:extLst>
              <a:ext uri="{FF2B5EF4-FFF2-40B4-BE49-F238E27FC236}">
                <a16:creationId xmlns:a16="http://schemas.microsoft.com/office/drawing/2014/main" id="{A865CAED-B53E-3180-0BE4-80C11631572F}"/>
              </a:ext>
            </a:extLst>
          </p:cNvPr>
          <p:cNvSpPr/>
          <p:nvPr/>
        </p:nvSpPr>
        <p:spPr>
          <a:xfrm rot="5400000">
            <a:off x="7367366" y="2861397"/>
            <a:ext cx="1359313" cy="443607"/>
          </a:xfrm>
          <a:custGeom>
            <a:avLst/>
            <a:gdLst>
              <a:gd name="connsiteX0" fmla="*/ 835522 w 835522"/>
              <a:gd name="connsiteY0" fmla="*/ 381464 h 381464"/>
              <a:gd name="connsiteX1" fmla="*/ 417761 w 835522"/>
              <a:gd name="connsiteY1" fmla="*/ 349677 h 381464"/>
              <a:gd name="connsiteX2" fmla="*/ 417761 w 835522"/>
              <a:gd name="connsiteY2" fmla="*/ 222519 h 381464"/>
              <a:gd name="connsiteX3" fmla="*/ 0 w 835522"/>
              <a:gd name="connsiteY3" fmla="*/ 190732 h 381464"/>
              <a:gd name="connsiteX4" fmla="*/ 417761 w 835522"/>
              <a:gd name="connsiteY4" fmla="*/ 158945 h 381464"/>
              <a:gd name="connsiteX5" fmla="*/ 417761 w 835522"/>
              <a:gd name="connsiteY5" fmla="*/ 31787 h 381464"/>
              <a:gd name="connsiteX6" fmla="*/ 835522 w 835522"/>
              <a:gd name="connsiteY6" fmla="*/ 0 h 381464"/>
              <a:gd name="connsiteX7" fmla="*/ 835522 w 835522"/>
              <a:gd name="connsiteY7" fmla="*/ 381464 h 381464"/>
              <a:gd name="connsiteX0" fmla="*/ 835522 w 835522"/>
              <a:gd name="connsiteY0" fmla="*/ 381464 h 381464"/>
              <a:gd name="connsiteX1" fmla="*/ 417761 w 835522"/>
              <a:gd name="connsiteY1" fmla="*/ 349677 h 381464"/>
              <a:gd name="connsiteX2" fmla="*/ 417761 w 835522"/>
              <a:gd name="connsiteY2" fmla="*/ 222519 h 381464"/>
              <a:gd name="connsiteX3" fmla="*/ 0 w 835522"/>
              <a:gd name="connsiteY3" fmla="*/ 190732 h 381464"/>
              <a:gd name="connsiteX4" fmla="*/ 417761 w 835522"/>
              <a:gd name="connsiteY4" fmla="*/ 158945 h 381464"/>
              <a:gd name="connsiteX5" fmla="*/ 417761 w 835522"/>
              <a:gd name="connsiteY5" fmla="*/ 31787 h 381464"/>
              <a:gd name="connsiteX6" fmla="*/ 835522 w 835522"/>
              <a:gd name="connsiteY6" fmla="*/ 0 h 381464"/>
              <a:gd name="connsiteX0" fmla="*/ 835522 w 1661145"/>
              <a:gd name="connsiteY0" fmla="*/ 381464 h 381464"/>
              <a:gd name="connsiteX1" fmla="*/ 417761 w 1661145"/>
              <a:gd name="connsiteY1" fmla="*/ 349677 h 381464"/>
              <a:gd name="connsiteX2" fmla="*/ 417761 w 1661145"/>
              <a:gd name="connsiteY2" fmla="*/ 222519 h 381464"/>
              <a:gd name="connsiteX3" fmla="*/ 0 w 1661145"/>
              <a:gd name="connsiteY3" fmla="*/ 190732 h 381464"/>
              <a:gd name="connsiteX4" fmla="*/ 417761 w 1661145"/>
              <a:gd name="connsiteY4" fmla="*/ 158945 h 381464"/>
              <a:gd name="connsiteX5" fmla="*/ 417761 w 1661145"/>
              <a:gd name="connsiteY5" fmla="*/ 31787 h 381464"/>
              <a:gd name="connsiteX6" fmla="*/ 835522 w 1661145"/>
              <a:gd name="connsiteY6" fmla="*/ 0 h 381464"/>
              <a:gd name="connsiteX7" fmla="*/ 835522 w 1661145"/>
              <a:gd name="connsiteY7" fmla="*/ 381464 h 381464"/>
              <a:gd name="connsiteX0" fmla="*/ 1661145 w 1661145"/>
              <a:gd name="connsiteY0" fmla="*/ 354831 h 381464"/>
              <a:gd name="connsiteX1" fmla="*/ 417761 w 1661145"/>
              <a:gd name="connsiteY1" fmla="*/ 349677 h 381464"/>
              <a:gd name="connsiteX2" fmla="*/ 417761 w 1661145"/>
              <a:gd name="connsiteY2" fmla="*/ 222519 h 381464"/>
              <a:gd name="connsiteX3" fmla="*/ 0 w 1661145"/>
              <a:gd name="connsiteY3" fmla="*/ 190732 h 381464"/>
              <a:gd name="connsiteX4" fmla="*/ 417761 w 1661145"/>
              <a:gd name="connsiteY4" fmla="*/ 158945 h 381464"/>
              <a:gd name="connsiteX5" fmla="*/ 417761 w 1661145"/>
              <a:gd name="connsiteY5" fmla="*/ 31787 h 381464"/>
              <a:gd name="connsiteX6" fmla="*/ 835522 w 1661145"/>
              <a:gd name="connsiteY6" fmla="*/ 0 h 381464"/>
              <a:gd name="connsiteX0" fmla="*/ 835522 w 1643392"/>
              <a:gd name="connsiteY0" fmla="*/ 381464 h 416974"/>
              <a:gd name="connsiteX1" fmla="*/ 417761 w 1643392"/>
              <a:gd name="connsiteY1" fmla="*/ 349677 h 416974"/>
              <a:gd name="connsiteX2" fmla="*/ 417761 w 1643392"/>
              <a:gd name="connsiteY2" fmla="*/ 222519 h 416974"/>
              <a:gd name="connsiteX3" fmla="*/ 0 w 1643392"/>
              <a:gd name="connsiteY3" fmla="*/ 190732 h 416974"/>
              <a:gd name="connsiteX4" fmla="*/ 417761 w 1643392"/>
              <a:gd name="connsiteY4" fmla="*/ 158945 h 416974"/>
              <a:gd name="connsiteX5" fmla="*/ 417761 w 1643392"/>
              <a:gd name="connsiteY5" fmla="*/ 31787 h 416974"/>
              <a:gd name="connsiteX6" fmla="*/ 835522 w 1643392"/>
              <a:gd name="connsiteY6" fmla="*/ 0 h 416974"/>
              <a:gd name="connsiteX7" fmla="*/ 835522 w 1643392"/>
              <a:gd name="connsiteY7" fmla="*/ 381464 h 416974"/>
              <a:gd name="connsiteX0" fmla="*/ 1643392 w 1643392"/>
              <a:gd name="connsiteY0" fmla="*/ 416974 h 416974"/>
              <a:gd name="connsiteX1" fmla="*/ 417761 w 1643392"/>
              <a:gd name="connsiteY1" fmla="*/ 349677 h 416974"/>
              <a:gd name="connsiteX2" fmla="*/ 417761 w 1643392"/>
              <a:gd name="connsiteY2" fmla="*/ 222519 h 416974"/>
              <a:gd name="connsiteX3" fmla="*/ 0 w 1643392"/>
              <a:gd name="connsiteY3" fmla="*/ 190732 h 416974"/>
              <a:gd name="connsiteX4" fmla="*/ 417761 w 1643392"/>
              <a:gd name="connsiteY4" fmla="*/ 158945 h 416974"/>
              <a:gd name="connsiteX5" fmla="*/ 417761 w 1643392"/>
              <a:gd name="connsiteY5" fmla="*/ 31787 h 416974"/>
              <a:gd name="connsiteX6" fmla="*/ 835522 w 1643392"/>
              <a:gd name="connsiteY6" fmla="*/ 0 h 416974"/>
              <a:gd name="connsiteX0" fmla="*/ 835522 w 1465839"/>
              <a:gd name="connsiteY0" fmla="*/ 381464 h 408096"/>
              <a:gd name="connsiteX1" fmla="*/ 417761 w 1465839"/>
              <a:gd name="connsiteY1" fmla="*/ 349677 h 408096"/>
              <a:gd name="connsiteX2" fmla="*/ 417761 w 1465839"/>
              <a:gd name="connsiteY2" fmla="*/ 222519 h 408096"/>
              <a:gd name="connsiteX3" fmla="*/ 0 w 1465839"/>
              <a:gd name="connsiteY3" fmla="*/ 190732 h 408096"/>
              <a:gd name="connsiteX4" fmla="*/ 417761 w 1465839"/>
              <a:gd name="connsiteY4" fmla="*/ 158945 h 408096"/>
              <a:gd name="connsiteX5" fmla="*/ 417761 w 1465839"/>
              <a:gd name="connsiteY5" fmla="*/ 31787 h 408096"/>
              <a:gd name="connsiteX6" fmla="*/ 835522 w 1465839"/>
              <a:gd name="connsiteY6" fmla="*/ 0 h 408096"/>
              <a:gd name="connsiteX7" fmla="*/ 835522 w 1465839"/>
              <a:gd name="connsiteY7" fmla="*/ 381464 h 408096"/>
              <a:gd name="connsiteX0" fmla="*/ 1465839 w 1465839"/>
              <a:gd name="connsiteY0" fmla="*/ 408096 h 408096"/>
              <a:gd name="connsiteX1" fmla="*/ 417761 w 1465839"/>
              <a:gd name="connsiteY1" fmla="*/ 349677 h 408096"/>
              <a:gd name="connsiteX2" fmla="*/ 417761 w 1465839"/>
              <a:gd name="connsiteY2" fmla="*/ 222519 h 408096"/>
              <a:gd name="connsiteX3" fmla="*/ 0 w 1465839"/>
              <a:gd name="connsiteY3" fmla="*/ 190732 h 408096"/>
              <a:gd name="connsiteX4" fmla="*/ 417761 w 1465839"/>
              <a:gd name="connsiteY4" fmla="*/ 158945 h 408096"/>
              <a:gd name="connsiteX5" fmla="*/ 417761 w 1465839"/>
              <a:gd name="connsiteY5" fmla="*/ 31787 h 408096"/>
              <a:gd name="connsiteX6" fmla="*/ 835522 w 1465839"/>
              <a:gd name="connsiteY6" fmla="*/ 0 h 408096"/>
              <a:gd name="connsiteX0" fmla="*/ 835522 w 1465839"/>
              <a:gd name="connsiteY0" fmla="*/ 390343 h 416975"/>
              <a:gd name="connsiteX1" fmla="*/ 417761 w 1465839"/>
              <a:gd name="connsiteY1" fmla="*/ 358556 h 416975"/>
              <a:gd name="connsiteX2" fmla="*/ 417761 w 1465839"/>
              <a:gd name="connsiteY2" fmla="*/ 231398 h 416975"/>
              <a:gd name="connsiteX3" fmla="*/ 0 w 1465839"/>
              <a:gd name="connsiteY3" fmla="*/ 199611 h 416975"/>
              <a:gd name="connsiteX4" fmla="*/ 417761 w 1465839"/>
              <a:gd name="connsiteY4" fmla="*/ 167824 h 416975"/>
              <a:gd name="connsiteX5" fmla="*/ 417761 w 1465839"/>
              <a:gd name="connsiteY5" fmla="*/ 40666 h 416975"/>
              <a:gd name="connsiteX6" fmla="*/ 835522 w 1465839"/>
              <a:gd name="connsiteY6" fmla="*/ 8879 h 416975"/>
              <a:gd name="connsiteX7" fmla="*/ 835522 w 1465839"/>
              <a:gd name="connsiteY7" fmla="*/ 390343 h 416975"/>
              <a:gd name="connsiteX0" fmla="*/ 1465839 w 1465839"/>
              <a:gd name="connsiteY0" fmla="*/ 416975 h 416975"/>
              <a:gd name="connsiteX1" fmla="*/ 417761 w 1465839"/>
              <a:gd name="connsiteY1" fmla="*/ 358556 h 416975"/>
              <a:gd name="connsiteX2" fmla="*/ 417761 w 1465839"/>
              <a:gd name="connsiteY2" fmla="*/ 231398 h 416975"/>
              <a:gd name="connsiteX3" fmla="*/ 0 w 1465839"/>
              <a:gd name="connsiteY3" fmla="*/ 199611 h 416975"/>
              <a:gd name="connsiteX4" fmla="*/ 417761 w 1465839"/>
              <a:gd name="connsiteY4" fmla="*/ 167824 h 416975"/>
              <a:gd name="connsiteX5" fmla="*/ 417761 w 1465839"/>
              <a:gd name="connsiteY5" fmla="*/ 40666 h 416975"/>
              <a:gd name="connsiteX6" fmla="*/ 684604 w 1465839"/>
              <a:gd name="connsiteY6" fmla="*/ 0 h 416975"/>
              <a:gd name="connsiteX0" fmla="*/ 835522 w 1341552"/>
              <a:gd name="connsiteY0" fmla="*/ 390343 h 399219"/>
              <a:gd name="connsiteX1" fmla="*/ 417761 w 1341552"/>
              <a:gd name="connsiteY1" fmla="*/ 358556 h 399219"/>
              <a:gd name="connsiteX2" fmla="*/ 417761 w 1341552"/>
              <a:gd name="connsiteY2" fmla="*/ 231398 h 399219"/>
              <a:gd name="connsiteX3" fmla="*/ 0 w 1341552"/>
              <a:gd name="connsiteY3" fmla="*/ 199611 h 399219"/>
              <a:gd name="connsiteX4" fmla="*/ 417761 w 1341552"/>
              <a:gd name="connsiteY4" fmla="*/ 167824 h 399219"/>
              <a:gd name="connsiteX5" fmla="*/ 417761 w 1341552"/>
              <a:gd name="connsiteY5" fmla="*/ 40666 h 399219"/>
              <a:gd name="connsiteX6" fmla="*/ 835522 w 1341552"/>
              <a:gd name="connsiteY6" fmla="*/ 8879 h 399219"/>
              <a:gd name="connsiteX7" fmla="*/ 835522 w 1341552"/>
              <a:gd name="connsiteY7" fmla="*/ 390343 h 399219"/>
              <a:gd name="connsiteX0" fmla="*/ 1341552 w 1341552"/>
              <a:gd name="connsiteY0" fmla="*/ 399219 h 399219"/>
              <a:gd name="connsiteX1" fmla="*/ 417761 w 1341552"/>
              <a:gd name="connsiteY1" fmla="*/ 358556 h 399219"/>
              <a:gd name="connsiteX2" fmla="*/ 417761 w 1341552"/>
              <a:gd name="connsiteY2" fmla="*/ 231398 h 399219"/>
              <a:gd name="connsiteX3" fmla="*/ 0 w 1341552"/>
              <a:gd name="connsiteY3" fmla="*/ 199611 h 399219"/>
              <a:gd name="connsiteX4" fmla="*/ 417761 w 1341552"/>
              <a:gd name="connsiteY4" fmla="*/ 167824 h 399219"/>
              <a:gd name="connsiteX5" fmla="*/ 417761 w 1341552"/>
              <a:gd name="connsiteY5" fmla="*/ 40666 h 399219"/>
              <a:gd name="connsiteX6" fmla="*/ 684604 w 1341552"/>
              <a:gd name="connsiteY6" fmla="*/ 0 h 399219"/>
              <a:gd name="connsiteX0" fmla="*/ 835522 w 1261656"/>
              <a:gd name="connsiteY0" fmla="*/ 390343 h 399219"/>
              <a:gd name="connsiteX1" fmla="*/ 417761 w 1261656"/>
              <a:gd name="connsiteY1" fmla="*/ 358556 h 399219"/>
              <a:gd name="connsiteX2" fmla="*/ 417761 w 1261656"/>
              <a:gd name="connsiteY2" fmla="*/ 231398 h 399219"/>
              <a:gd name="connsiteX3" fmla="*/ 0 w 1261656"/>
              <a:gd name="connsiteY3" fmla="*/ 199611 h 399219"/>
              <a:gd name="connsiteX4" fmla="*/ 417761 w 1261656"/>
              <a:gd name="connsiteY4" fmla="*/ 167824 h 399219"/>
              <a:gd name="connsiteX5" fmla="*/ 417761 w 1261656"/>
              <a:gd name="connsiteY5" fmla="*/ 40666 h 399219"/>
              <a:gd name="connsiteX6" fmla="*/ 835522 w 1261656"/>
              <a:gd name="connsiteY6" fmla="*/ 8879 h 399219"/>
              <a:gd name="connsiteX7" fmla="*/ 835522 w 1261656"/>
              <a:gd name="connsiteY7" fmla="*/ 390343 h 399219"/>
              <a:gd name="connsiteX0" fmla="*/ 1261656 w 1261656"/>
              <a:gd name="connsiteY0" fmla="*/ 399219 h 399219"/>
              <a:gd name="connsiteX1" fmla="*/ 417761 w 1261656"/>
              <a:gd name="connsiteY1" fmla="*/ 358556 h 399219"/>
              <a:gd name="connsiteX2" fmla="*/ 417761 w 1261656"/>
              <a:gd name="connsiteY2" fmla="*/ 231398 h 399219"/>
              <a:gd name="connsiteX3" fmla="*/ 0 w 1261656"/>
              <a:gd name="connsiteY3" fmla="*/ 199611 h 399219"/>
              <a:gd name="connsiteX4" fmla="*/ 417761 w 1261656"/>
              <a:gd name="connsiteY4" fmla="*/ 167824 h 399219"/>
              <a:gd name="connsiteX5" fmla="*/ 417761 w 1261656"/>
              <a:gd name="connsiteY5" fmla="*/ 40666 h 399219"/>
              <a:gd name="connsiteX6" fmla="*/ 684604 w 1261656"/>
              <a:gd name="connsiteY6" fmla="*/ 0 h 399219"/>
              <a:gd name="connsiteX0" fmla="*/ 835522 w 1359313"/>
              <a:gd name="connsiteY0" fmla="*/ 390343 h 443607"/>
              <a:gd name="connsiteX1" fmla="*/ 417761 w 1359313"/>
              <a:gd name="connsiteY1" fmla="*/ 358556 h 443607"/>
              <a:gd name="connsiteX2" fmla="*/ 417761 w 1359313"/>
              <a:gd name="connsiteY2" fmla="*/ 231398 h 443607"/>
              <a:gd name="connsiteX3" fmla="*/ 0 w 1359313"/>
              <a:gd name="connsiteY3" fmla="*/ 199611 h 443607"/>
              <a:gd name="connsiteX4" fmla="*/ 417761 w 1359313"/>
              <a:gd name="connsiteY4" fmla="*/ 167824 h 443607"/>
              <a:gd name="connsiteX5" fmla="*/ 417761 w 1359313"/>
              <a:gd name="connsiteY5" fmla="*/ 40666 h 443607"/>
              <a:gd name="connsiteX6" fmla="*/ 835522 w 1359313"/>
              <a:gd name="connsiteY6" fmla="*/ 8879 h 443607"/>
              <a:gd name="connsiteX7" fmla="*/ 835522 w 1359313"/>
              <a:gd name="connsiteY7" fmla="*/ 390343 h 443607"/>
              <a:gd name="connsiteX0" fmla="*/ 1359313 w 1359313"/>
              <a:gd name="connsiteY0" fmla="*/ 443607 h 443607"/>
              <a:gd name="connsiteX1" fmla="*/ 417761 w 1359313"/>
              <a:gd name="connsiteY1" fmla="*/ 358556 h 443607"/>
              <a:gd name="connsiteX2" fmla="*/ 417761 w 1359313"/>
              <a:gd name="connsiteY2" fmla="*/ 231398 h 443607"/>
              <a:gd name="connsiteX3" fmla="*/ 0 w 1359313"/>
              <a:gd name="connsiteY3" fmla="*/ 199611 h 443607"/>
              <a:gd name="connsiteX4" fmla="*/ 417761 w 1359313"/>
              <a:gd name="connsiteY4" fmla="*/ 167824 h 443607"/>
              <a:gd name="connsiteX5" fmla="*/ 417761 w 1359313"/>
              <a:gd name="connsiteY5" fmla="*/ 40666 h 443607"/>
              <a:gd name="connsiteX6" fmla="*/ 684604 w 1359313"/>
              <a:gd name="connsiteY6" fmla="*/ 0 h 44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9313" h="443607" stroke="0" extrusionOk="0">
                <a:moveTo>
                  <a:pt x="835522" y="390343"/>
                </a:moveTo>
                <a:cubicBezTo>
                  <a:pt x="604799" y="390343"/>
                  <a:pt x="417761" y="376111"/>
                  <a:pt x="417761" y="358556"/>
                </a:cubicBezTo>
                <a:lnTo>
                  <a:pt x="417761" y="231398"/>
                </a:lnTo>
                <a:cubicBezTo>
                  <a:pt x="417761" y="213843"/>
                  <a:pt x="230723" y="199611"/>
                  <a:pt x="0" y="199611"/>
                </a:cubicBezTo>
                <a:cubicBezTo>
                  <a:pt x="230723" y="199611"/>
                  <a:pt x="417761" y="185379"/>
                  <a:pt x="417761" y="167824"/>
                </a:cubicBezTo>
                <a:lnTo>
                  <a:pt x="417761" y="40666"/>
                </a:lnTo>
                <a:cubicBezTo>
                  <a:pt x="417761" y="23111"/>
                  <a:pt x="604799" y="8879"/>
                  <a:pt x="835522" y="8879"/>
                </a:cubicBezTo>
                <a:lnTo>
                  <a:pt x="835522" y="390343"/>
                </a:lnTo>
                <a:close/>
              </a:path>
              <a:path w="1359313" h="443607" fill="none">
                <a:moveTo>
                  <a:pt x="1359313" y="443607"/>
                </a:moveTo>
                <a:lnTo>
                  <a:pt x="417761" y="358556"/>
                </a:lnTo>
                <a:lnTo>
                  <a:pt x="417761" y="231398"/>
                </a:lnTo>
                <a:cubicBezTo>
                  <a:pt x="417761" y="213843"/>
                  <a:pt x="230723" y="199611"/>
                  <a:pt x="0" y="199611"/>
                </a:cubicBezTo>
                <a:cubicBezTo>
                  <a:pt x="230723" y="199611"/>
                  <a:pt x="417761" y="185379"/>
                  <a:pt x="417761" y="167824"/>
                </a:cubicBezTo>
                <a:lnTo>
                  <a:pt x="417761" y="40666"/>
                </a:lnTo>
                <a:cubicBezTo>
                  <a:pt x="417761" y="23111"/>
                  <a:pt x="453881" y="0"/>
                  <a:pt x="684604" y="0"/>
                </a:cubicBezTo>
              </a:path>
            </a:pathLst>
          </a:cu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A8BFFCA6-1A5A-5B1B-CB9D-D6929F2DC73B}"/>
              </a:ext>
            </a:extLst>
          </p:cNvPr>
          <p:cNvSpPr txBox="1"/>
          <p:nvPr/>
        </p:nvSpPr>
        <p:spPr>
          <a:xfrm>
            <a:off x="168676" y="2068497"/>
            <a:ext cx="1346096" cy="369332"/>
          </a:xfrm>
          <a:prstGeom prst="rect">
            <a:avLst/>
          </a:prstGeom>
          <a:noFill/>
        </p:spPr>
        <p:txBody>
          <a:bodyPr wrap="square" rtlCol="0">
            <a:spAutoFit/>
          </a:bodyPr>
          <a:lstStyle/>
          <a:p>
            <a:r>
              <a:rPr lang="en-US" dirty="0">
                <a:solidFill>
                  <a:schemeClr val="bg2">
                    <a:lumMod val="25000"/>
                  </a:schemeClr>
                </a:solidFill>
              </a:rPr>
              <a:t>62%</a:t>
            </a:r>
          </a:p>
        </p:txBody>
      </p:sp>
      <p:sp>
        <p:nvSpPr>
          <p:cNvPr id="32" name="TextBox 31">
            <a:extLst>
              <a:ext uri="{FF2B5EF4-FFF2-40B4-BE49-F238E27FC236}">
                <a16:creationId xmlns:a16="http://schemas.microsoft.com/office/drawing/2014/main" id="{084FD7DA-425B-D15E-A689-E17BE11B5107}"/>
              </a:ext>
            </a:extLst>
          </p:cNvPr>
          <p:cNvSpPr txBox="1"/>
          <p:nvPr/>
        </p:nvSpPr>
        <p:spPr>
          <a:xfrm>
            <a:off x="1698440" y="2068497"/>
            <a:ext cx="1346096" cy="369332"/>
          </a:xfrm>
          <a:prstGeom prst="rect">
            <a:avLst/>
          </a:prstGeom>
          <a:noFill/>
        </p:spPr>
        <p:txBody>
          <a:bodyPr wrap="square" rtlCol="0">
            <a:spAutoFit/>
          </a:bodyPr>
          <a:lstStyle/>
          <a:p>
            <a:r>
              <a:rPr lang="en-US" dirty="0">
                <a:solidFill>
                  <a:schemeClr val="bg2">
                    <a:lumMod val="25000"/>
                  </a:schemeClr>
                </a:solidFill>
              </a:rPr>
              <a:t>74%</a:t>
            </a:r>
          </a:p>
        </p:txBody>
      </p:sp>
      <p:sp>
        <p:nvSpPr>
          <p:cNvPr id="33" name="TextBox 32">
            <a:extLst>
              <a:ext uri="{FF2B5EF4-FFF2-40B4-BE49-F238E27FC236}">
                <a16:creationId xmlns:a16="http://schemas.microsoft.com/office/drawing/2014/main" id="{A9153815-5718-EDCD-F290-B556DC9697D7}"/>
              </a:ext>
            </a:extLst>
          </p:cNvPr>
          <p:cNvSpPr txBox="1"/>
          <p:nvPr/>
        </p:nvSpPr>
        <p:spPr>
          <a:xfrm>
            <a:off x="3245976" y="2074710"/>
            <a:ext cx="1346096" cy="369332"/>
          </a:xfrm>
          <a:prstGeom prst="rect">
            <a:avLst/>
          </a:prstGeom>
          <a:noFill/>
        </p:spPr>
        <p:txBody>
          <a:bodyPr wrap="square" rtlCol="0">
            <a:spAutoFit/>
          </a:bodyPr>
          <a:lstStyle/>
          <a:p>
            <a:r>
              <a:rPr lang="en-US" dirty="0">
                <a:solidFill>
                  <a:schemeClr val="bg2">
                    <a:lumMod val="25000"/>
                  </a:schemeClr>
                </a:solidFill>
              </a:rPr>
              <a:t>70%</a:t>
            </a:r>
          </a:p>
        </p:txBody>
      </p:sp>
      <p:sp>
        <p:nvSpPr>
          <p:cNvPr id="34" name="TextBox 33">
            <a:extLst>
              <a:ext uri="{FF2B5EF4-FFF2-40B4-BE49-F238E27FC236}">
                <a16:creationId xmlns:a16="http://schemas.microsoft.com/office/drawing/2014/main" id="{876A1AED-D97C-6DD8-1940-D6645B46CF43}"/>
              </a:ext>
            </a:extLst>
          </p:cNvPr>
          <p:cNvSpPr txBox="1"/>
          <p:nvPr/>
        </p:nvSpPr>
        <p:spPr>
          <a:xfrm>
            <a:off x="4775740" y="2074710"/>
            <a:ext cx="1346096" cy="369332"/>
          </a:xfrm>
          <a:prstGeom prst="rect">
            <a:avLst/>
          </a:prstGeom>
          <a:noFill/>
        </p:spPr>
        <p:txBody>
          <a:bodyPr wrap="square" rtlCol="0">
            <a:spAutoFit/>
          </a:bodyPr>
          <a:lstStyle/>
          <a:p>
            <a:r>
              <a:rPr lang="en-US" dirty="0">
                <a:solidFill>
                  <a:schemeClr val="bg2">
                    <a:lumMod val="25000"/>
                  </a:schemeClr>
                </a:solidFill>
              </a:rPr>
              <a:t>76%</a:t>
            </a:r>
          </a:p>
        </p:txBody>
      </p:sp>
      <p:sp>
        <p:nvSpPr>
          <p:cNvPr id="35" name="TextBox 34">
            <a:extLst>
              <a:ext uri="{FF2B5EF4-FFF2-40B4-BE49-F238E27FC236}">
                <a16:creationId xmlns:a16="http://schemas.microsoft.com/office/drawing/2014/main" id="{5562DFD1-420C-E777-E28C-2597701342A3}"/>
              </a:ext>
            </a:extLst>
          </p:cNvPr>
          <p:cNvSpPr txBox="1"/>
          <p:nvPr/>
        </p:nvSpPr>
        <p:spPr>
          <a:xfrm>
            <a:off x="6324530" y="2062777"/>
            <a:ext cx="1346096" cy="369332"/>
          </a:xfrm>
          <a:prstGeom prst="rect">
            <a:avLst/>
          </a:prstGeom>
          <a:noFill/>
        </p:spPr>
        <p:txBody>
          <a:bodyPr wrap="square" rtlCol="0">
            <a:spAutoFit/>
          </a:bodyPr>
          <a:lstStyle/>
          <a:p>
            <a:r>
              <a:rPr lang="en-US" dirty="0">
                <a:solidFill>
                  <a:schemeClr val="bg2">
                    <a:lumMod val="25000"/>
                  </a:schemeClr>
                </a:solidFill>
              </a:rPr>
              <a:t>66%</a:t>
            </a:r>
          </a:p>
        </p:txBody>
      </p:sp>
      <p:sp>
        <p:nvSpPr>
          <p:cNvPr id="36" name="TextBox 35">
            <a:extLst>
              <a:ext uri="{FF2B5EF4-FFF2-40B4-BE49-F238E27FC236}">
                <a16:creationId xmlns:a16="http://schemas.microsoft.com/office/drawing/2014/main" id="{7402D09A-AF46-6C62-D715-3EC887169B97}"/>
              </a:ext>
            </a:extLst>
          </p:cNvPr>
          <p:cNvSpPr txBox="1"/>
          <p:nvPr/>
        </p:nvSpPr>
        <p:spPr>
          <a:xfrm>
            <a:off x="7854294" y="2062777"/>
            <a:ext cx="1346096" cy="369332"/>
          </a:xfrm>
          <a:prstGeom prst="rect">
            <a:avLst/>
          </a:prstGeom>
          <a:noFill/>
        </p:spPr>
        <p:txBody>
          <a:bodyPr wrap="square" rtlCol="0">
            <a:spAutoFit/>
          </a:bodyPr>
          <a:lstStyle/>
          <a:p>
            <a:r>
              <a:rPr lang="en-US" dirty="0">
                <a:solidFill>
                  <a:schemeClr val="bg2">
                    <a:lumMod val="25000"/>
                  </a:schemeClr>
                </a:solidFill>
              </a:rPr>
              <a:t>75%</a:t>
            </a:r>
          </a:p>
        </p:txBody>
      </p:sp>
      <p:pic>
        <p:nvPicPr>
          <p:cNvPr id="37" name="Picture 36" descr="A picture containing drawing&#10;&#10;Description automatically generated">
            <a:extLst>
              <a:ext uri="{FF2B5EF4-FFF2-40B4-BE49-F238E27FC236}">
                <a16:creationId xmlns:a16="http://schemas.microsoft.com/office/drawing/2014/main" id="{1D72B0AA-9A2C-F7E1-79AE-9C39C31B7B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sp>
        <p:nvSpPr>
          <p:cNvPr id="38" name="Rectangle 37">
            <a:extLst>
              <a:ext uri="{FF2B5EF4-FFF2-40B4-BE49-F238E27FC236}">
                <a16:creationId xmlns:a16="http://schemas.microsoft.com/office/drawing/2014/main" id="{479C5632-0028-C1FF-D162-0228DA085619}"/>
              </a:ext>
            </a:extLst>
          </p:cNvPr>
          <p:cNvSpPr/>
          <p:nvPr/>
        </p:nvSpPr>
        <p:spPr>
          <a:xfrm>
            <a:off x="2222462" y="6375636"/>
            <a:ext cx="4699077"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Do you believe that is about the right amount for the state to be spending on early childhood education, or do you believe it...</a:t>
            </a:r>
          </a:p>
        </p:txBody>
      </p:sp>
      <p:pic>
        <p:nvPicPr>
          <p:cNvPr id="3" name="Picture 2">
            <a:extLst>
              <a:ext uri="{FF2B5EF4-FFF2-40B4-BE49-F238E27FC236}">
                <a16:creationId xmlns:a16="http://schemas.microsoft.com/office/drawing/2014/main" id="{49B0477D-B416-CEEC-B5F0-A4973B03E8D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3615" y="6250450"/>
            <a:ext cx="1768469" cy="633785"/>
          </a:xfrm>
          <a:prstGeom prst="rect">
            <a:avLst/>
          </a:prstGeom>
          <a:noFill/>
          <a:ln>
            <a:noFill/>
          </a:ln>
        </p:spPr>
      </p:pic>
    </p:spTree>
    <p:extLst>
      <p:ext uri="{BB962C8B-B14F-4D97-AF65-F5344CB8AC3E}">
        <p14:creationId xmlns:p14="http://schemas.microsoft.com/office/powerpoint/2010/main" val="10874026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365088"/>
            <a:ext cx="8567816" cy="438912"/>
          </a:xfrm>
        </p:spPr>
        <p:txBody>
          <a:bodyPr lIns="0" tIns="0" rIns="0" bIns="0">
            <a:noAutofit/>
          </a:bodyPr>
          <a:lstStyle/>
          <a:p>
            <a:r>
              <a:rPr lang="en-US" sz="2400" dirty="0">
                <a:solidFill>
                  <a:srgbClr val="333333"/>
                </a:solidFill>
                <a:latin typeface="Calibri" panose="020F0502020204030204"/>
              </a:rPr>
              <a:t>Support is strongest among parents, Democrats, and voters of color.</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46</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329970" y="1052623"/>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FDA772C2-BD04-446D-9D04-57AB2277D977}"/>
              </a:ext>
            </a:extLst>
          </p:cNvPr>
          <p:cNvGraphicFramePr>
            <a:graphicFrameLocks noGrp="1"/>
          </p:cNvGraphicFramePr>
          <p:nvPr>
            <p:extLst>
              <p:ext uri="{D42A27DB-BD31-4B8C-83A1-F6EECF244321}">
                <p14:modId xmlns:p14="http://schemas.microsoft.com/office/powerpoint/2010/main" val="1287365675"/>
              </p:ext>
            </p:extLst>
          </p:nvPr>
        </p:nvGraphicFramePr>
        <p:xfrm>
          <a:off x="157487" y="1448350"/>
          <a:ext cx="8002743" cy="2118360"/>
        </p:xfrm>
        <a:graphic>
          <a:graphicData uri="http://schemas.openxmlformats.org/drawingml/2006/table">
            <a:tbl>
              <a:tblPr firstRow="1" bandRow="1">
                <a:tableStyleId>{F5AB1C69-6EDB-4FF4-983F-18BD219EF322}</a:tableStyleId>
              </a:tblPr>
              <a:tblGrid>
                <a:gridCol w="2218762">
                  <a:extLst>
                    <a:ext uri="{9D8B030D-6E8A-4147-A177-3AD203B41FA5}">
                      <a16:colId xmlns:a16="http://schemas.microsoft.com/office/drawing/2014/main" val="1840283719"/>
                    </a:ext>
                  </a:extLst>
                </a:gridCol>
                <a:gridCol w="826283">
                  <a:extLst>
                    <a:ext uri="{9D8B030D-6E8A-4147-A177-3AD203B41FA5}">
                      <a16:colId xmlns:a16="http://schemas.microsoft.com/office/drawing/2014/main" val="3625535761"/>
                    </a:ext>
                  </a:extLst>
                </a:gridCol>
                <a:gridCol w="826283">
                  <a:extLst>
                    <a:ext uri="{9D8B030D-6E8A-4147-A177-3AD203B41FA5}">
                      <a16:colId xmlns:a16="http://schemas.microsoft.com/office/drawing/2014/main" val="128611121"/>
                    </a:ext>
                  </a:extLst>
                </a:gridCol>
                <a:gridCol w="826283">
                  <a:extLst>
                    <a:ext uri="{9D8B030D-6E8A-4147-A177-3AD203B41FA5}">
                      <a16:colId xmlns:a16="http://schemas.microsoft.com/office/drawing/2014/main" val="707516433"/>
                    </a:ext>
                  </a:extLst>
                </a:gridCol>
                <a:gridCol w="826283">
                  <a:extLst>
                    <a:ext uri="{9D8B030D-6E8A-4147-A177-3AD203B41FA5}">
                      <a16:colId xmlns:a16="http://schemas.microsoft.com/office/drawing/2014/main" val="2474917974"/>
                    </a:ext>
                  </a:extLst>
                </a:gridCol>
                <a:gridCol w="826283">
                  <a:extLst>
                    <a:ext uri="{9D8B030D-6E8A-4147-A177-3AD203B41FA5}">
                      <a16:colId xmlns:a16="http://schemas.microsoft.com/office/drawing/2014/main" val="1584854678"/>
                    </a:ext>
                  </a:extLst>
                </a:gridCol>
                <a:gridCol w="826283">
                  <a:extLst>
                    <a:ext uri="{9D8B030D-6E8A-4147-A177-3AD203B41FA5}">
                      <a16:colId xmlns:a16="http://schemas.microsoft.com/office/drawing/2014/main" val="3318957224"/>
                    </a:ext>
                  </a:extLst>
                </a:gridCol>
                <a:gridCol w="826283">
                  <a:extLst>
                    <a:ext uri="{9D8B030D-6E8A-4147-A177-3AD203B41FA5}">
                      <a16:colId xmlns:a16="http://schemas.microsoft.com/office/drawing/2014/main" val="2633821801"/>
                    </a:ext>
                  </a:extLst>
                </a:gridCol>
              </a:tblGrid>
              <a:tr h="384041">
                <a:tc>
                  <a:txBody>
                    <a:bodyPr/>
                    <a:lstStyle/>
                    <a:p>
                      <a:pPr algn="ctr"/>
                      <a:r>
                        <a:rPr lang="en-US" sz="1400" dirty="0">
                          <a:latin typeface="+mn-lt"/>
                        </a:rPr>
                        <a:t>% Agree*</a:t>
                      </a:r>
                    </a:p>
                  </a:txBody>
                  <a:tcPr anchor="ctr">
                    <a:lnR w="38100" cap="flat" cmpd="sng" algn="ctr">
                      <a:solidFill>
                        <a:schemeClr val="bg1"/>
                      </a:solidFill>
                      <a:prstDash val="solid"/>
                      <a:round/>
                      <a:headEnd type="none" w="med" len="med"/>
                      <a:tailEnd type="none" w="med" len="med"/>
                    </a:lnR>
                  </a:tcPr>
                </a:tc>
                <a:tc>
                  <a:txBody>
                    <a:bodyPr/>
                    <a:lstStyle/>
                    <a:p>
                      <a:pPr algn="ctr"/>
                      <a:r>
                        <a:rPr lang="en-US" sz="1200" b="1" dirty="0">
                          <a:solidFill>
                            <a:schemeClr val="bg1"/>
                          </a:solidFill>
                          <a:latin typeface="+mn-lt"/>
                        </a:rPr>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bg1"/>
                          </a:solidFill>
                          <a:effectLst/>
                          <a:latin typeface="+mn-lt"/>
                        </a:rPr>
                        <a:t>Parents Under 5 (N=435)</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fontAlgn="b"/>
                      <a:r>
                        <a:rPr lang="en-US" sz="1100" b="1" i="0" u="none" strike="noStrike" dirty="0">
                          <a:solidFill>
                            <a:schemeClr val="bg1"/>
                          </a:solidFill>
                          <a:effectLst/>
                          <a:latin typeface="+mn-lt"/>
                        </a:rPr>
                        <a:t>Men</a:t>
                      </a:r>
                    </a:p>
                    <a:p>
                      <a:pPr algn="ctr" fontAlgn="b"/>
                      <a:r>
                        <a:rPr lang="en-US" sz="1100" b="1" i="0" u="none" strike="noStrike" dirty="0">
                          <a:solidFill>
                            <a:schemeClr val="bg1"/>
                          </a:solidFill>
                          <a:effectLst/>
                          <a:latin typeface="+mn-lt"/>
                        </a:rPr>
                        <a:t>(47%)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r>
                        <a:rPr lang="en-US" sz="1100" b="1" i="0" u="none" strike="noStrike" dirty="0">
                          <a:solidFill>
                            <a:schemeClr val="bg1"/>
                          </a:solidFill>
                          <a:effectLst/>
                          <a:latin typeface="+mn-lt"/>
                        </a:rPr>
                        <a:t>Women</a:t>
                      </a:r>
                    </a:p>
                    <a:p>
                      <a:pPr algn="ctr" fontAlgn="b"/>
                      <a:r>
                        <a:rPr lang="en-US" sz="1100" b="1" i="0" u="none" strike="noStrike" dirty="0">
                          <a:solidFill>
                            <a:schemeClr val="bg1"/>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fontAlgn="b"/>
                      <a:r>
                        <a:rPr lang="en-US" sz="1100" b="1" i="0" u="none" strike="noStrike" dirty="0">
                          <a:solidFill>
                            <a:schemeClr val="bg1"/>
                          </a:solidFill>
                          <a:effectLst/>
                          <a:latin typeface="+mn-lt"/>
                        </a:rPr>
                        <a:t>GOP </a:t>
                      </a:r>
                    </a:p>
                    <a:p>
                      <a:pPr algn="ctr" fontAlgn="b"/>
                      <a:r>
                        <a:rPr lang="en-US" sz="1100" b="1" i="0" u="none" strike="noStrike" dirty="0">
                          <a:solidFill>
                            <a:schemeClr val="bg1"/>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n-US" sz="1100" b="1" i="0" u="none" strike="noStrike" dirty="0">
                          <a:solidFill>
                            <a:schemeClr val="bg1"/>
                          </a:solidFill>
                          <a:effectLst/>
                          <a:latin typeface="+mn-lt"/>
                        </a:rPr>
                        <a:t>IND </a:t>
                      </a:r>
                    </a:p>
                    <a:p>
                      <a:pPr algn="ctr" fontAlgn="b"/>
                      <a:r>
                        <a:rPr lang="en-US" sz="1100" b="1" i="0" u="none" strike="noStrike" dirty="0">
                          <a:solidFill>
                            <a:schemeClr val="bg1"/>
                          </a:solidFill>
                          <a:effectLst/>
                          <a:latin typeface="+mn-lt"/>
                        </a:rPr>
                        <a:t>(30%)</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b"/>
                      <a:r>
                        <a:rPr lang="en-US" sz="1100" b="1" i="0" u="none" strike="noStrike" dirty="0">
                          <a:solidFill>
                            <a:schemeClr val="bg1"/>
                          </a:solidFill>
                          <a:effectLst/>
                          <a:latin typeface="+mn-lt"/>
                        </a:rPr>
                        <a:t>DEM  </a:t>
                      </a:r>
                    </a:p>
                    <a:p>
                      <a:pPr algn="ctr" fontAlgn="b"/>
                      <a:r>
                        <a:rPr lang="en-US" sz="1100" b="1" i="0" u="none" strike="noStrike" dirty="0">
                          <a:solidFill>
                            <a:schemeClr val="bg1"/>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592291112"/>
                  </a:ext>
                </a:extLst>
              </a:tr>
              <a:tr h="275808">
                <a:tc>
                  <a:txBody>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mn-lt"/>
                          <a:ea typeface="+mn-ea"/>
                          <a:cs typeface="Calibri" panose="020F0502020204030204" pitchFamily="34" charset="0"/>
                        </a:rPr>
                        <a:t>Should be significantly increased</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21%</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29%</a:t>
                      </a:r>
                      <a:endParaRPr lang="en-US" sz="1200" dirty="0">
                        <a:solidFill>
                          <a:schemeClr val="bg2">
                            <a:lumMod val="25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20%</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22%</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12%</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17%</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35%</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41401486"/>
                  </a:ext>
                </a:extLst>
              </a:tr>
              <a:tr h="268983">
                <a:tc>
                  <a:txBody>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mn-lt"/>
                          <a:ea typeface="+mn-ea"/>
                          <a:cs typeface="Calibri" panose="020F0502020204030204" pitchFamily="34" charset="0"/>
                        </a:rPr>
                        <a:t>Should be somewhat increased</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45%</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46%</a:t>
                      </a:r>
                      <a:endParaRPr lang="en-US" sz="1200" dirty="0">
                        <a:solidFill>
                          <a:schemeClr val="bg2">
                            <a:lumMod val="25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42%</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47%</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44%</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48%</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42%</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501528449"/>
                  </a:ext>
                </a:extLst>
              </a:tr>
              <a:tr h="237661">
                <a:tc>
                  <a:txBody>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E6E6">
                              <a:lumMod val="25000"/>
                            </a:srgbClr>
                          </a:solidFill>
                          <a:effectLst/>
                          <a:uLnTx/>
                          <a:uFillTx/>
                          <a:latin typeface="+mn-lt"/>
                          <a:ea typeface="+mn-ea"/>
                          <a:cs typeface="Calibri" panose="020F0502020204030204" pitchFamily="34" charset="0"/>
                        </a:rPr>
                        <a:t>Total Increased</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66%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75%</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62%</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1E1E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69%</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1E1E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56%</a:t>
                      </a:r>
                    </a:p>
                  </a:txBody>
                  <a:tcPr anchor="ctr">
                    <a:lnL w="38100" cap="flat" cmpd="sng" algn="ctr">
                      <a:solidFill>
                        <a:schemeClr val="bg1"/>
                      </a:solidFill>
                      <a:prstDash val="solid"/>
                      <a:round/>
                      <a:headEnd type="none" w="med" len="med"/>
                      <a:tailEnd type="none" w="med" len="med"/>
                    </a:lnL>
                    <a:solidFill>
                      <a:srgbClr val="E1E1E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65%</a:t>
                      </a:r>
                    </a:p>
                  </a:txBody>
                  <a:tcPr anchor="ctr">
                    <a:lnR w="12700" cap="flat" cmpd="sng" algn="ctr">
                      <a:solidFill>
                        <a:schemeClr val="bg1"/>
                      </a:solidFill>
                      <a:prstDash val="solid"/>
                      <a:round/>
                      <a:headEnd type="none" w="med" len="med"/>
                      <a:tailEnd type="none" w="med" len="med"/>
                    </a:lnR>
                    <a:solidFill>
                      <a:srgbClr val="E1E1E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77%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1E1E1"/>
                    </a:solidFill>
                  </a:tcPr>
                </a:tc>
                <a:extLst>
                  <a:ext uri="{0D108BD9-81ED-4DB2-BD59-A6C34878D82A}">
                    <a16:rowId xmlns:a16="http://schemas.microsoft.com/office/drawing/2014/main" val="3766995509"/>
                  </a:ext>
                </a:extLst>
              </a:tr>
              <a:tr h="237661">
                <a:tc>
                  <a:txBody>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mn-lt"/>
                          <a:ea typeface="+mn-ea"/>
                          <a:cs typeface="Calibri" panose="020F0502020204030204" pitchFamily="34" charset="0"/>
                        </a:rPr>
                        <a:t>Should be kept the same</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28%</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19%</a:t>
                      </a:r>
                      <a:endParaRPr lang="en-US" sz="1200" dirty="0">
                        <a:solidFill>
                          <a:schemeClr val="bg2">
                            <a:lumMod val="25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31%</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26%</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38%</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25%</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20%</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0F0F0"/>
                    </a:solidFill>
                  </a:tcPr>
                </a:tc>
                <a:extLst>
                  <a:ext uri="{0D108BD9-81ED-4DB2-BD59-A6C34878D82A}">
                    <a16:rowId xmlns:a16="http://schemas.microsoft.com/office/drawing/2014/main" val="1684196155"/>
                  </a:ext>
                </a:extLst>
              </a:tr>
              <a:tr h="242613">
                <a:tc>
                  <a:txBody>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mn-lt"/>
                          <a:ea typeface="+mn-ea"/>
                          <a:cs typeface="Calibri" panose="020F0502020204030204" pitchFamily="34" charset="0"/>
                        </a:rPr>
                        <a:t>Should be decreased</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6%</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6%</a:t>
                      </a:r>
                      <a:endParaRPr lang="en-US" sz="1200" dirty="0">
                        <a:solidFill>
                          <a:schemeClr val="bg2">
                            <a:lumMod val="25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7%</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5%</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6%</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10%</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1E1E1"/>
                    </a:solidFill>
                  </a:tcPr>
                </a:tc>
                <a:extLst>
                  <a:ext uri="{0D108BD9-81ED-4DB2-BD59-A6C34878D82A}">
                    <a16:rowId xmlns:a16="http://schemas.microsoft.com/office/drawing/2014/main" val="44924030"/>
                  </a:ext>
                </a:extLst>
              </a:tr>
            </a:tbl>
          </a:graphicData>
        </a:graphic>
      </p:graphicFrame>
      <p:sp>
        <p:nvSpPr>
          <p:cNvPr id="5" name="Rectangle 4">
            <a:extLst>
              <a:ext uri="{FF2B5EF4-FFF2-40B4-BE49-F238E27FC236}">
                <a16:creationId xmlns:a16="http://schemas.microsoft.com/office/drawing/2014/main" id="{BA4AD148-5403-3614-77E8-223ACBF80D50}"/>
              </a:ext>
            </a:extLst>
          </p:cNvPr>
          <p:cNvSpPr/>
          <p:nvPr/>
        </p:nvSpPr>
        <p:spPr>
          <a:xfrm>
            <a:off x="2222462" y="6375636"/>
            <a:ext cx="4699077"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Do you believe that is about the right amount for the state to be spending on early childhood education, or do you believe it...</a:t>
            </a:r>
          </a:p>
        </p:txBody>
      </p:sp>
      <p:graphicFrame>
        <p:nvGraphicFramePr>
          <p:cNvPr id="6" name="Table 5">
            <a:extLst>
              <a:ext uri="{FF2B5EF4-FFF2-40B4-BE49-F238E27FC236}">
                <a16:creationId xmlns:a16="http://schemas.microsoft.com/office/drawing/2014/main" id="{1420FA6F-7B53-A195-7AC9-B803A28788E0}"/>
              </a:ext>
            </a:extLst>
          </p:cNvPr>
          <p:cNvGraphicFramePr>
            <a:graphicFrameLocks noGrp="1"/>
          </p:cNvGraphicFramePr>
          <p:nvPr>
            <p:extLst>
              <p:ext uri="{D42A27DB-BD31-4B8C-83A1-F6EECF244321}">
                <p14:modId xmlns:p14="http://schemas.microsoft.com/office/powerpoint/2010/main" val="3766439391"/>
              </p:ext>
            </p:extLst>
          </p:nvPr>
        </p:nvGraphicFramePr>
        <p:xfrm>
          <a:off x="164987" y="3821472"/>
          <a:ext cx="8814026" cy="2036445"/>
        </p:xfrm>
        <a:graphic>
          <a:graphicData uri="http://schemas.openxmlformats.org/drawingml/2006/table">
            <a:tbl>
              <a:tblPr firstRow="1" bandRow="1">
                <a:tableStyleId>{F5AB1C69-6EDB-4FF4-983F-18BD219EF322}</a:tableStyleId>
              </a:tblPr>
              <a:tblGrid>
                <a:gridCol w="2214994">
                  <a:extLst>
                    <a:ext uri="{9D8B030D-6E8A-4147-A177-3AD203B41FA5}">
                      <a16:colId xmlns:a16="http://schemas.microsoft.com/office/drawing/2014/main" val="1840283719"/>
                    </a:ext>
                  </a:extLst>
                </a:gridCol>
                <a:gridCol w="824879">
                  <a:extLst>
                    <a:ext uri="{9D8B030D-6E8A-4147-A177-3AD203B41FA5}">
                      <a16:colId xmlns:a16="http://schemas.microsoft.com/office/drawing/2014/main" val="3625535761"/>
                    </a:ext>
                  </a:extLst>
                </a:gridCol>
                <a:gridCol w="824879">
                  <a:extLst>
                    <a:ext uri="{9D8B030D-6E8A-4147-A177-3AD203B41FA5}">
                      <a16:colId xmlns:a16="http://schemas.microsoft.com/office/drawing/2014/main" val="1584854678"/>
                    </a:ext>
                  </a:extLst>
                </a:gridCol>
                <a:gridCol w="824879">
                  <a:extLst>
                    <a:ext uri="{9D8B030D-6E8A-4147-A177-3AD203B41FA5}">
                      <a16:colId xmlns:a16="http://schemas.microsoft.com/office/drawing/2014/main" val="3318957224"/>
                    </a:ext>
                  </a:extLst>
                </a:gridCol>
                <a:gridCol w="824879">
                  <a:extLst>
                    <a:ext uri="{9D8B030D-6E8A-4147-A177-3AD203B41FA5}">
                      <a16:colId xmlns:a16="http://schemas.microsoft.com/office/drawing/2014/main" val="2633821801"/>
                    </a:ext>
                  </a:extLst>
                </a:gridCol>
                <a:gridCol w="824879">
                  <a:extLst>
                    <a:ext uri="{9D8B030D-6E8A-4147-A177-3AD203B41FA5}">
                      <a16:colId xmlns:a16="http://schemas.microsoft.com/office/drawing/2014/main" val="2734792957"/>
                    </a:ext>
                  </a:extLst>
                </a:gridCol>
                <a:gridCol w="824879">
                  <a:extLst>
                    <a:ext uri="{9D8B030D-6E8A-4147-A177-3AD203B41FA5}">
                      <a16:colId xmlns:a16="http://schemas.microsoft.com/office/drawing/2014/main" val="2011886326"/>
                    </a:ext>
                  </a:extLst>
                </a:gridCol>
                <a:gridCol w="824879">
                  <a:extLst>
                    <a:ext uri="{9D8B030D-6E8A-4147-A177-3AD203B41FA5}">
                      <a16:colId xmlns:a16="http://schemas.microsoft.com/office/drawing/2014/main" val="3342842051"/>
                    </a:ext>
                  </a:extLst>
                </a:gridCol>
                <a:gridCol w="824879">
                  <a:extLst>
                    <a:ext uri="{9D8B030D-6E8A-4147-A177-3AD203B41FA5}">
                      <a16:colId xmlns:a16="http://schemas.microsoft.com/office/drawing/2014/main" val="4028813467"/>
                    </a:ext>
                  </a:extLst>
                </a:gridCol>
              </a:tblGrid>
              <a:tr h="290220">
                <a:tc>
                  <a:txBody>
                    <a:bodyPr/>
                    <a:lstStyle/>
                    <a:p>
                      <a:pPr algn="ctr"/>
                      <a:r>
                        <a:rPr lang="en-US" sz="1400" dirty="0">
                          <a:latin typeface="+mn-lt"/>
                        </a:rPr>
                        <a:t>% Agree </a:t>
                      </a:r>
                    </a:p>
                  </a:txBody>
                  <a:tcPr anchor="ctr">
                    <a:lnR w="38100" cap="flat" cmpd="sng" algn="ctr">
                      <a:solidFill>
                        <a:schemeClr val="bg1"/>
                      </a:solidFill>
                      <a:prstDash val="solid"/>
                      <a:round/>
                      <a:headEnd type="none" w="med" len="med"/>
                      <a:tailEnd type="none" w="med" len="med"/>
                    </a:lnR>
                  </a:tcPr>
                </a:tc>
                <a:tc>
                  <a:txBody>
                    <a:bodyPr/>
                    <a:lstStyle/>
                    <a:p>
                      <a:pPr algn="ctr"/>
                      <a:r>
                        <a:rPr lang="en-US" sz="1200" b="1" dirty="0">
                          <a:solidFill>
                            <a:schemeClr val="bg1"/>
                          </a:solidFill>
                          <a:latin typeface="+mn-lt"/>
                        </a:rPr>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fontAlgn="b"/>
                      <a:r>
                        <a:rPr lang="en-US" sz="1100" b="1" i="0" u="none" strike="noStrike" dirty="0">
                          <a:solidFill>
                            <a:schemeClr val="bg1"/>
                          </a:solidFill>
                          <a:effectLst/>
                          <a:latin typeface="+mn-lt"/>
                        </a:rPr>
                        <a:t>18-34</a:t>
                      </a:r>
                    </a:p>
                    <a:p>
                      <a:pPr algn="ctr" fontAlgn="b"/>
                      <a:r>
                        <a:rPr lang="en-US" sz="1100" b="1" i="0" u="none" strike="noStrike" dirty="0">
                          <a:solidFill>
                            <a:schemeClr val="bg1"/>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n-US" sz="1100" b="1" i="0" u="none" strike="noStrike" dirty="0">
                          <a:solidFill>
                            <a:schemeClr val="bg1"/>
                          </a:solidFill>
                          <a:effectLst/>
                          <a:latin typeface="+mn-lt"/>
                        </a:rPr>
                        <a:t>35-44</a:t>
                      </a:r>
                    </a:p>
                    <a:p>
                      <a:pPr algn="ctr" fontAlgn="b"/>
                      <a:r>
                        <a:rPr lang="en-US" sz="1100" b="1" i="0" u="none" strike="noStrike" dirty="0">
                          <a:solidFill>
                            <a:schemeClr val="bg1"/>
                          </a:solidFill>
                          <a:effectLst/>
                          <a:latin typeface="+mn-lt"/>
                        </a:rPr>
                        <a:t>(22%)</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b"/>
                      <a:r>
                        <a:rPr lang="en-US" sz="1100" b="1" i="0" u="none" strike="noStrike" dirty="0">
                          <a:solidFill>
                            <a:schemeClr val="bg1"/>
                          </a:solidFill>
                          <a:effectLst/>
                          <a:latin typeface="+mn-lt"/>
                        </a:rPr>
                        <a:t>45-54  </a:t>
                      </a:r>
                    </a:p>
                    <a:p>
                      <a:pPr algn="ctr" fontAlgn="b"/>
                      <a:r>
                        <a:rPr lang="en-US" sz="1100" b="1" i="0" u="none" strike="noStrike" dirty="0">
                          <a:solidFill>
                            <a:schemeClr val="bg1"/>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r>
                        <a:rPr lang="en-US" sz="1100" b="1" i="0" u="none" strike="noStrike" dirty="0">
                          <a:solidFill>
                            <a:schemeClr val="bg1"/>
                          </a:solidFill>
                          <a:effectLst/>
                          <a:latin typeface="+mn-lt"/>
                        </a:rPr>
                        <a:t>55-64</a:t>
                      </a:r>
                    </a:p>
                    <a:p>
                      <a:pPr algn="ctr" fontAlgn="b"/>
                      <a:r>
                        <a:rPr lang="en-US" sz="1100" b="1" i="0" u="none" strike="noStrike" dirty="0">
                          <a:solidFill>
                            <a:schemeClr val="bg1"/>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r>
                        <a:rPr lang="en-US" sz="1100" b="1" i="0" u="none" strike="noStrike" dirty="0">
                          <a:solidFill>
                            <a:schemeClr val="bg1"/>
                          </a:solidFill>
                          <a:effectLst/>
                          <a:latin typeface="+mn-lt"/>
                        </a:rPr>
                        <a:t>65+</a:t>
                      </a:r>
                    </a:p>
                    <a:p>
                      <a:pPr algn="ctr" fontAlgn="b"/>
                      <a:r>
                        <a:rPr lang="en-US" sz="1100" b="1" i="0" u="none" strike="noStrike" dirty="0">
                          <a:solidFill>
                            <a:schemeClr val="bg1"/>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fontAlgn="b"/>
                      <a:r>
                        <a:rPr lang="en-US" sz="1100" b="1" i="0" u="none" strike="noStrike" dirty="0">
                          <a:solidFill>
                            <a:schemeClr val="bg1"/>
                          </a:solidFill>
                          <a:effectLst/>
                          <a:latin typeface="+mn-lt"/>
                        </a:rPr>
                        <a:t>White </a:t>
                      </a:r>
                    </a:p>
                    <a:p>
                      <a:pPr algn="ctr" fontAlgn="b"/>
                      <a:r>
                        <a:rPr lang="en-US" sz="1100" b="1" i="0" u="none" strike="noStrike" dirty="0">
                          <a:solidFill>
                            <a:schemeClr val="bg1"/>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r>
                        <a:rPr lang="en-US" sz="1100" b="1" i="0" u="none" strike="noStrike" dirty="0">
                          <a:solidFill>
                            <a:schemeClr val="bg1"/>
                          </a:solidFill>
                          <a:effectLst/>
                          <a:latin typeface="+mn-lt"/>
                        </a:rPr>
                        <a:t>Total Non-White </a:t>
                      </a:r>
                    </a:p>
                    <a:p>
                      <a:pPr algn="ctr" fontAlgn="b"/>
                      <a:r>
                        <a:rPr lang="en-US" sz="1100" b="1" i="0" u="none" strike="noStrike" dirty="0">
                          <a:solidFill>
                            <a:schemeClr val="bg1"/>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592291112"/>
                  </a:ext>
                </a:extLst>
              </a:tr>
              <a:tr h="243285">
                <a:tc>
                  <a:txBody>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mn-lt"/>
                          <a:ea typeface="+mn-ea"/>
                          <a:cs typeface="Calibri" panose="020F0502020204030204" pitchFamily="34" charset="0"/>
                        </a:rPr>
                        <a:t>Should be significantly increased</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21%</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22%</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28%</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22%</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16%</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18%</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35%</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1E1E1"/>
                    </a:solidFill>
                  </a:tcPr>
                </a:tc>
                <a:extLst>
                  <a:ext uri="{0D108BD9-81ED-4DB2-BD59-A6C34878D82A}">
                    <a16:rowId xmlns:a16="http://schemas.microsoft.com/office/drawing/2014/main" val="1641401486"/>
                  </a:ext>
                </a:extLst>
              </a:tr>
              <a:tr h="237265">
                <a:tc>
                  <a:txBody>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mn-lt"/>
                          <a:ea typeface="+mn-ea"/>
                          <a:cs typeface="Calibri" panose="020F0502020204030204" pitchFamily="34" charset="0"/>
                        </a:rPr>
                        <a:t>Should be somewhat increased</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45%</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47%</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39%</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46%</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47%</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45%</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44%</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501528449"/>
                  </a:ext>
                </a:extLst>
              </a:tr>
              <a:tr h="209636">
                <a:tc>
                  <a:txBody>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E6E6">
                              <a:lumMod val="25000"/>
                            </a:srgbClr>
                          </a:solidFill>
                          <a:effectLst/>
                          <a:uLnTx/>
                          <a:uFillTx/>
                          <a:latin typeface="+mn-lt"/>
                          <a:ea typeface="+mn-ea"/>
                          <a:cs typeface="Calibri" panose="020F0502020204030204" pitchFamily="34" charset="0"/>
                        </a:rPr>
                        <a:t>Total Increased</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66%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69%</a:t>
                      </a: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67%</a:t>
                      </a:r>
                    </a:p>
                  </a:txBody>
                  <a:tcPr anchor="ctr">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68%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1E1E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62%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1E1E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63%</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1E1E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63%</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1E1E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79%</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1E1E1"/>
                    </a:solidFill>
                  </a:tcPr>
                </a:tc>
                <a:extLst>
                  <a:ext uri="{0D108BD9-81ED-4DB2-BD59-A6C34878D82A}">
                    <a16:rowId xmlns:a16="http://schemas.microsoft.com/office/drawing/2014/main" val="2543642469"/>
                  </a:ext>
                </a:extLst>
              </a:tr>
              <a:tr h="209636">
                <a:tc>
                  <a:txBody>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mn-lt"/>
                          <a:ea typeface="+mn-ea"/>
                          <a:cs typeface="Calibri" panose="020F0502020204030204" pitchFamily="34" charset="0"/>
                        </a:rPr>
                        <a:t>Should be kept the same</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28%</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22%</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27%</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27%</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0F0F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0F0F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33%</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0F0F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32%</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0F0F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14%</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0F0F0"/>
                    </a:solidFill>
                  </a:tcPr>
                </a:tc>
                <a:extLst>
                  <a:ext uri="{0D108BD9-81ED-4DB2-BD59-A6C34878D82A}">
                    <a16:rowId xmlns:a16="http://schemas.microsoft.com/office/drawing/2014/main" val="1684196155"/>
                  </a:ext>
                </a:extLst>
              </a:tr>
              <a:tr h="214004">
                <a:tc>
                  <a:txBody>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mn-lt"/>
                          <a:ea typeface="+mn-ea"/>
                          <a:cs typeface="Calibri" panose="020F0502020204030204" pitchFamily="34" charset="0"/>
                        </a:rPr>
                        <a:t>Should be decreased</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6%</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8%</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6%</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5%</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1E1E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1E1E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1E1E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6%</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1E1E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7%</a:t>
                      </a:r>
                      <a:endParaRPr kumimoji="0" lang="en-US" sz="14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1E1E1"/>
                    </a:solidFill>
                  </a:tcPr>
                </a:tc>
                <a:extLst>
                  <a:ext uri="{0D108BD9-81ED-4DB2-BD59-A6C34878D82A}">
                    <a16:rowId xmlns:a16="http://schemas.microsoft.com/office/drawing/2014/main" val="44924030"/>
                  </a:ext>
                </a:extLst>
              </a:tr>
            </a:tbl>
          </a:graphicData>
        </a:graphic>
      </p:graphicFrame>
      <p:sp>
        <p:nvSpPr>
          <p:cNvPr id="3" name="TextBox 2">
            <a:extLst>
              <a:ext uri="{FF2B5EF4-FFF2-40B4-BE49-F238E27FC236}">
                <a16:creationId xmlns:a16="http://schemas.microsoft.com/office/drawing/2014/main" id="{92EC4508-1A75-0F0F-8741-2E421FE09064}"/>
              </a:ext>
            </a:extLst>
          </p:cNvPr>
          <p:cNvSpPr txBox="1"/>
          <p:nvPr/>
        </p:nvSpPr>
        <p:spPr>
          <a:xfrm>
            <a:off x="127825" y="6091387"/>
            <a:ext cx="2203274" cy="261610"/>
          </a:xfrm>
          <a:prstGeom prst="rect">
            <a:avLst/>
          </a:prstGeom>
          <a:noFill/>
        </p:spPr>
        <p:txBody>
          <a:bodyPr wrap="square" rtlCol="0">
            <a:spAutoFit/>
          </a:bodyPr>
          <a:lstStyle/>
          <a:p>
            <a:r>
              <a:rPr lang="en-US" sz="1050" i="1" dirty="0">
                <a:solidFill>
                  <a:schemeClr val="bg2">
                    <a:lumMod val="25000"/>
                  </a:schemeClr>
                </a:solidFill>
              </a:rPr>
              <a:t>*Combined Results</a:t>
            </a:r>
          </a:p>
        </p:txBody>
      </p:sp>
      <p:pic>
        <p:nvPicPr>
          <p:cNvPr id="7" name="Picture 6">
            <a:extLst>
              <a:ext uri="{FF2B5EF4-FFF2-40B4-BE49-F238E27FC236}">
                <a16:creationId xmlns:a16="http://schemas.microsoft.com/office/drawing/2014/main" id="{48FE06B0-F899-5512-B70D-DC337592BC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3615" y="6250450"/>
            <a:ext cx="1768469" cy="633785"/>
          </a:xfrm>
          <a:prstGeom prst="rect">
            <a:avLst/>
          </a:prstGeom>
          <a:noFill/>
          <a:ln>
            <a:noFill/>
          </a:ln>
        </p:spPr>
      </p:pic>
    </p:spTree>
    <p:extLst>
      <p:ext uri="{BB962C8B-B14F-4D97-AF65-F5344CB8AC3E}">
        <p14:creationId xmlns:p14="http://schemas.microsoft.com/office/powerpoint/2010/main" val="3077754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 is early childhood education? | UMass Global">
            <a:extLst>
              <a:ext uri="{FF2B5EF4-FFF2-40B4-BE49-F238E27FC236}">
                <a16:creationId xmlns:a16="http://schemas.microsoft.com/office/drawing/2014/main" id="{B5EE43EB-96C6-A7FB-6B34-C3D3215F8455}"/>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821"/>
          <a:stretch/>
        </p:blipFill>
        <p:spPr bwMode="auto">
          <a:xfrm>
            <a:off x="0" y="28062"/>
            <a:ext cx="9144000" cy="542643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28D6982-06C8-40AD-B576-9AAFAD99D438}"/>
              </a:ext>
            </a:extLst>
          </p:cNvPr>
          <p:cNvSpPr/>
          <p:nvPr/>
        </p:nvSpPr>
        <p:spPr>
          <a:xfrm>
            <a:off x="0" y="5406119"/>
            <a:ext cx="9144000" cy="1451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DC6F50-BB2E-4041-BB7A-9382A4366FE4}"/>
              </a:ext>
            </a:extLst>
          </p:cNvPr>
          <p:cNvSpPr>
            <a:spLocks noGrp="1"/>
          </p:cNvSpPr>
          <p:nvPr>
            <p:ph type="ctrTitle" idx="4294967295"/>
          </p:nvPr>
        </p:nvSpPr>
        <p:spPr>
          <a:xfrm>
            <a:off x="230505" y="5498039"/>
            <a:ext cx="7924667" cy="2320804"/>
          </a:xfrm>
          <a:prstGeom prst="rect">
            <a:avLst/>
          </a:prstGeom>
        </p:spPr>
        <p:txBody>
          <a:bodyPr vert="horz" lIns="0" tIns="0" rIns="0" bIns="0" anchor="t">
            <a:noAutofit/>
          </a:bodyPr>
          <a:lstStyle/>
          <a:p>
            <a:r>
              <a:rPr lang="en-US" sz="4800" b="1" dirty="0">
                <a:solidFill>
                  <a:schemeClr val="bg1"/>
                </a:solidFill>
              </a:rPr>
              <a:t>Reasons for Supporting Increased Funding</a:t>
            </a: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food, drawing&#10;&#10;Description automatically generated">
            <a:extLst>
              <a:ext uri="{FF2B5EF4-FFF2-40B4-BE49-F238E27FC236}">
                <a16:creationId xmlns:a16="http://schemas.microsoft.com/office/drawing/2014/main" id="{E639A896-4F4F-4FF8-92E9-D900C06BAAE9}"/>
              </a:ext>
            </a:extLst>
          </p:cNvPr>
          <p:cNvPicPr>
            <a:picLocks noChangeAspect="1"/>
          </p:cNvPicPr>
          <p:nvPr/>
        </p:nvPicPr>
        <p:blipFill rotWithShape="1">
          <a:blip r:embed="rId3">
            <a:extLst>
              <a:ext uri="{28A0092B-C50C-407E-A947-70E740481C1C}">
                <a14:useLocalDpi xmlns:a14="http://schemas.microsoft.com/office/drawing/2010/main" val="0"/>
              </a:ext>
            </a:extLst>
          </a:blip>
          <a:srcRect b="75958"/>
          <a:stretch/>
        </p:blipFill>
        <p:spPr>
          <a:xfrm rot="16200000">
            <a:off x="3872783" y="197479"/>
            <a:ext cx="9706134" cy="726136"/>
          </a:xfrm>
          <a:prstGeom prst="rect">
            <a:avLst/>
          </a:prstGeom>
        </p:spPr>
      </p:pic>
      <p:sp>
        <p:nvSpPr>
          <p:cNvPr id="3" name="Slide Number Placeholder 5">
            <a:extLst>
              <a:ext uri="{FF2B5EF4-FFF2-40B4-BE49-F238E27FC236}">
                <a16:creationId xmlns:a16="http://schemas.microsoft.com/office/drawing/2014/main" id="{6D9FCA2A-D7B9-7032-4C33-623BEEADE876}"/>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47</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AEC83619-F365-974C-4F17-CAE2935A79A8}"/>
              </a:ext>
            </a:extLst>
          </p:cNvPr>
          <p:cNvGrpSpPr/>
          <p:nvPr/>
        </p:nvGrpSpPr>
        <p:grpSpPr>
          <a:xfrm>
            <a:off x="55081" y="93854"/>
            <a:ext cx="3481705" cy="1247775"/>
            <a:chOff x="5607213" y="39189"/>
            <a:chExt cx="3481705" cy="1247775"/>
          </a:xfrm>
        </p:grpSpPr>
        <p:sp>
          <p:nvSpPr>
            <p:cNvPr id="7" name="Rectangle 6">
              <a:extLst>
                <a:ext uri="{FF2B5EF4-FFF2-40B4-BE49-F238E27FC236}">
                  <a16:creationId xmlns:a16="http://schemas.microsoft.com/office/drawing/2014/main" id="{0D85DB8D-0D77-7CEE-8B0D-995B835F16A6}"/>
                </a:ext>
              </a:extLst>
            </p:cNvPr>
            <p:cNvSpPr/>
            <p:nvPr/>
          </p:nvSpPr>
          <p:spPr>
            <a:xfrm>
              <a:off x="5720640" y="168662"/>
              <a:ext cx="3254851"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7B6BF20-1334-40CF-E8A8-A0813DD7C3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7213" y="39189"/>
              <a:ext cx="3481705" cy="1247775"/>
            </a:xfrm>
            <a:prstGeom prst="rect">
              <a:avLst/>
            </a:prstGeom>
            <a:noFill/>
            <a:ln>
              <a:noFill/>
            </a:ln>
          </p:spPr>
        </p:pic>
      </p:grpSp>
    </p:spTree>
    <p:extLst>
      <p:ext uri="{BB962C8B-B14F-4D97-AF65-F5344CB8AC3E}">
        <p14:creationId xmlns:p14="http://schemas.microsoft.com/office/powerpoint/2010/main" val="3077441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Verbatim Summary: </a:t>
            </a:r>
            <a:r>
              <a:rPr lang="en-US" sz="2400" b="1" dirty="0">
                <a:solidFill>
                  <a:srgbClr val="4C7BD1"/>
                </a:solidFill>
                <a:latin typeface="Calibri" panose="020F0502020204030204"/>
              </a:rPr>
              <a:t>Invest in Future</a:t>
            </a:r>
            <a:endParaRPr lang="en-US" sz="2400" b="1" dirty="0">
              <a:solidFill>
                <a:srgbClr val="4C7BD1"/>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48</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410399" y="1190848"/>
            <a:ext cx="8323202" cy="5084373"/>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2400" dirty="0">
                <a:solidFill>
                  <a:srgbClr val="333333"/>
                </a:solidFill>
                <a:latin typeface="Calibri" panose="020F0502020204030204"/>
              </a:rPr>
              <a:t>Many O</a:t>
            </a:r>
            <a:r>
              <a:rPr kumimoji="0" lang="en-US" sz="2400" b="0" i="0" u="none" strike="noStrike" kern="1200" cap="none" spc="0" normalizeH="0" baseline="0" noProof="0" dirty="0" err="1">
                <a:ln>
                  <a:noFill/>
                </a:ln>
                <a:solidFill>
                  <a:srgbClr val="333333"/>
                </a:solidFill>
                <a:effectLst/>
                <a:uLnTx/>
                <a:uFillTx/>
                <a:latin typeface="Calibri" panose="020F0502020204030204"/>
                <a:ea typeface="+mn-ea"/>
                <a:cs typeface="+mn-cs"/>
              </a:rPr>
              <a:t>hio</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voters </a:t>
            </a:r>
            <a:r>
              <a:rPr lang="en-US" sz="2400" dirty="0">
                <a:solidFill>
                  <a:srgbClr val="333333"/>
                </a:solidFill>
                <a:latin typeface="Calibri" panose="020F0502020204030204"/>
              </a:rPr>
              <a:t>see </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increasing early childhood education funding as an investment in the state’s future. For example, one female Hamilton County voter explains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it builds the foundation for the rest of their lives</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because kids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learn important skills that they will build in for the rest of their lives both academically and socially</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And, a male voter from Marion County believes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early education will help the children develop their social and emotional skills, which will help them a lot in the future</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One Summit County female voter thinks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everyone benefits as a whole</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while a female Stark County voter expresses without early education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some families can’t get ahead, and their children are missing out on the opportunity</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a:t>
            </a:r>
            <a:r>
              <a:rPr lang="en-US" sz="2400" dirty="0">
                <a:solidFill>
                  <a:srgbClr val="333333"/>
                </a:solidFill>
                <a:latin typeface="Calibri" panose="020F0502020204030204"/>
              </a:rPr>
              <a:t>One </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Franklin County male voter believes early childhood education gives the children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a fighting chance</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452BA7B0-850D-4FDD-A045-15322395FD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sp>
        <p:nvSpPr>
          <p:cNvPr id="13" name="Rectangle 12">
            <a:extLst>
              <a:ext uri="{FF2B5EF4-FFF2-40B4-BE49-F238E27FC236}">
                <a16:creationId xmlns:a16="http://schemas.microsoft.com/office/drawing/2014/main" id="{D007F4F6-6D15-484C-A424-ECC80873FA57}"/>
              </a:ext>
            </a:extLst>
          </p:cNvPr>
          <p:cNvSpPr/>
          <p:nvPr/>
        </p:nvSpPr>
        <p:spPr>
          <a:xfrm>
            <a:off x="2222462" y="6375636"/>
            <a:ext cx="4699077"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And, in your own words, what are the most important reasons why you (SUPPORT/OPPOSE) increasing early childhood education funding?</a:t>
            </a:r>
          </a:p>
        </p:txBody>
      </p:sp>
      <p:pic>
        <p:nvPicPr>
          <p:cNvPr id="3" name="Picture 2">
            <a:extLst>
              <a:ext uri="{FF2B5EF4-FFF2-40B4-BE49-F238E27FC236}">
                <a16:creationId xmlns:a16="http://schemas.microsoft.com/office/drawing/2014/main" id="{AA6DDE54-248A-837F-A246-4AABB8C3CFE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3615" y="6250450"/>
            <a:ext cx="1768469" cy="633785"/>
          </a:xfrm>
          <a:prstGeom prst="rect">
            <a:avLst/>
          </a:prstGeom>
          <a:noFill/>
          <a:ln>
            <a:noFill/>
          </a:ln>
        </p:spPr>
      </p:pic>
    </p:spTree>
    <p:extLst>
      <p:ext uri="{BB962C8B-B14F-4D97-AF65-F5344CB8AC3E}">
        <p14:creationId xmlns:p14="http://schemas.microsoft.com/office/powerpoint/2010/main" val="2993926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Verbatim Summary: </a:t>
            </a:r>
            <a:r>
              <a:rPr lang="en-US" sz="2400" b="1" dirty="0">
                <a:solidFill>
                  <a:srgbClr val="4C7BD1"/>
                </a:solidFill>
                <a:latin typeface="Calibri" panose="020F0502020204030204"/>
              </a:rPr>
              <a:t>Parents Can Work</a:t>
            </a:r>
            <a:endParaRPr lang="en-US" sz="2400" b="1" dirty="0">
              <a:solidFill>
                <a:srgbClr val="4C7BD1"/>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49</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410399" y="1190848"/>
            <a:ext cx="8323202" cy="3655453"/>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For other voters, more funding means they may be able to go back to work. According to a Logan County mother,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as parents we need someone to keep our kids, so we can work</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And, a female voter from Mahoning County says childcare lets parents work which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gets them off of benefits and sets them up to succeed</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One female voter in Ashtabula County calls it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senseless to work when all your wages are going to pay childcare expenses</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For one female Butler County voter, childcare funding means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people can go to work and not have to worry about missing work or how they will pay their bills</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452BA7B0-850D-4FDD-A045-15322395FD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sp>
        <p:nvSpPr>
          <p:cNvPr id="13" name="Rectangle 12">
            <a:extLst>
              <a:ext uri="{FF2B5EF4-FFF2-40B4-BE49-F238E27FC236}">
                <a16:creationId xmlns:a16="http://schemas.microsoft.com/office/drawing/2014/main" id="{D007F4F6-6D15-484C-A424-ECC80873FA57}"/>
              </a:ext>
            </a:extLst>
          </p:cNvPr>
          <p:cNvSpPr/>
          <p:nvPr/>
        </p:nvSpPr>
        <p:spPr>
          <a:xfrm>
            <a:off x="2222462" y="6375636"/>
            <a:ext cx="4699077"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And, in your own words, what are the most important reasons why you (SUPPORT/OPPOSE) increasing early childhood education funding?</a:t>
            </a:r>
          </a:p>
        </p:txBody>
      </p:sp>
      <p:pic>
        <p:nvPicPr>
          <p:cNvPr id="3" name="Picture 2">
            <a:extLst>
              <a:ext uri="{FF2B5EF4-FFF2-40B4-BE49-F238E27FC236}">
                <a16:creationId xmlns:a16="http://schemas.microsoft.com/office/drawing/2014/main" id="{BA9A06E2-2C66-94D4-0134-7F6ACC31951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3615" y="6250450"/>
            <a:ext cx="1768469" cy="633785"/>
          </a:xfrm>
          <a:prstGeom prst="rect">
            <a:avLst/>
          </a:prstGeom>
          <a:noFill/>
          <a:ln>
            <a:noFill/>
          </a:ln>
        </p:spPr>
      </p:pic>
    </p:spTree>
    <p:extLst>
      <p:ext uri="{BB962C8B-B14F-4D97-AF65-F5344CB8AC3E}">
        <p14:creationId xmlns:p14="http://schemas.microsoft.com/office/powerpoint/2010/main" val="2975678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at is early childhood education? | UMass Global">
            <a:extLst>
              <a:ext uri="{FF2B5EF4-FFF2-40B4-BE49-F238E27FC236}">
                <a16:creationId xmlns:a16="http://schemas.microsoft.com/office/drawing/2014/main" id="{AAB3EAA0-E472-1BB9-D1EB-0B747CF5C598}"/>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821"/>
          <a:stretch/>
        </p:blipFill>
        <p:spPr bwMode="auto">
          <a:xfrm>
            <a:off x="0" y="1431560"/>
            <a:ext cx="9144000" cy="542643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28D6982-06C8-40AD-B576-9AAFAD99D438}"/>
              </a:ext>
            </a:extLst>
          </p:cNvPr>
          <p:cNvSpPr/>
          <p:nvPr/>
        </p:nvSpPr>
        <p:spPr>
          <a:xfrm>
            <a:off x="0" y="-20320"/>
            <a:ext cx="9144000" cy="1451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DC6F50-BB2E-4041-BB7A-9382A4366FE4}"/>
              </a:ext>
            </a:extLst>
          </p:cNvPr>
          <p:cNvSpPr>
            <a:spLocks noGrp="1"/>
          </p:cNvSpPr>
          <p:nvPr>
            <p:ph type="ctrTitle" idx="4294967295"/>
          </p:nvPr>
        </p:nvSpPr>
        <p:spPr>
          <a:xfrm>
            <a:off x="55082" y="4216114"/>
            <a:ext cx="8132276" cy="1921686"/>
          </a:xfrm>
          <a:prstGeom prst="rect">
            <a:avLst/>
          </a:prstGeom>
        </p:spPr>
        <p:txBody>
          <a:bodyPr vert="horz" lIns="0" tIns="0" rIns="0" bIns="0" anchor="t">
            <a:noAutofit/>
          </a:bodyPr>
          <a:lstStyle/>
          <a:p>
            <a:r>
              <a:rPr lang="en-US" sz="4800" b="1" dirty="0">
                <a:solidFill>
                  <a:srgbClr val="333333"/>
                </a:solidFill>
              </a:rPr>
              <a:t>Groundwork Ohio Survey </a:t>
            </a:r>
          </a:p>
        </p:txBody>
      </p:sp>
      <p:sp>
        <p:nvSpPr>
          <p:cNvPr id="10" name="Title 1">
            <a:extLst>
              <a:ext uri="{FF2B5EF4-FFF2-40B4-BE49-F238E27FC236}">
                <a16:creationId xmlns:a16="http://schemas.microsoft.com/office/drawing/2014/main" id="{81B66EB5-103E-BA42-B5DE-79DF039C36F2}"/>
              </a:ext>
            </a:extLst>
          </p:cNvPr>
          <p:cNvSpPr txBox="1">
            <a:spLocks/>
          </p:cNvSpPr>
          <p:nvPr/>
        </p:nvSpPr>
        <p:spPr>
          <a:xfrm>
            <a:off x="189697" y="5641565"/>
            <a:ext cx="8173084" cy="1325765"/>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600" normalizeH="0" baseline="0" noProof="0" dirty="0">
                <a:ln>
                  <a:noFill/>
                </a:ln>
                <a:solidFill>
                  <a:srgbClr val="DB3024"/>
                </a:solidFill>
                <a:effectLst>
                  <a:outerShdw blurRad="38100" dist="38100" dir="2700000" algn="tl">
                    <a:srgbClr val="000000">
                      <a:alpha val="43137"/>
                    </a:srgbClr>
                  </a:outerShdw>
                </a:effectLst>
                <a:uLnTx/>
                <a:uFillTx/>
                <a:latin typeface="Calibri" panose="020F0502020204030204"/>
                <a:ea typeface="+mj-ea"/>
                <a:cs typeface="+mj-cs"/>
              </a:rPr>
              <a:t>PREPARED BY:</a:t>
            </a:r>
          </a:p>
          <a:p>
            <a:pPr algn="l">
              <a:defRPr/>
            </a:pPr>
            <a:r>
              <a:rPr lang="en-US" sz="2200" dirty="0">
                <a:solidFill>
                  <a:srgbClr val="333333"/>
                </a:solidFill>
                <a:latin typeface="Calibri" panose="020F0502020204030204"/>
              </a:rPr>
              <a:t>Neil Newhouse, Partner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dirty="0">
                <a:ln>
                  <a:noFill/>
                </a:ln>
                <a:solidFill>
                  <a:srgbClr val="333333"/>
                </a:solidFill>
                <a:effectLst/>
                <a:uLnTx/>
                <a:uFillTx/>
                <a:latin typeface="Calibri" panose="020F0502020204030204"/>
                <a:ea typeface="+mj-ea"/>
                <a:cs typeface="+mj-cs"/>
              </a:rPr>
              <a:t>Jarrett Lewis, Partner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Calibri" panose="020F0502020204030204"/>
              <a:ea typeface="+mj-ea"/>
              <a:cs typeface="+mj-cs"/>
            </a:endParaRP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D9DE66A-CB53-4ED6-B7C4-DBB48DDBF25D}"/>
              </a:ext>
            </a:extLst>
          </p:cNvPr>
          <p:cNvSpPr txBox="1">
            <a:spLocks/>
          </p:cNvSpPr>
          <p:nvPr/>
        </p:nvSpPr>
        <p:spPr>
          <a:xfrm>
            <a:off x="92557" y="4848990"/>
            <a:ext cx="3458717" cy="293103"/>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200" dirty="0">
                <a:solidFill>
                  <a:srgbClr val="333333"/>
                </a:solidFill>
                <a:latin typeface="Calibri" panose="020F0502020204030204"/>
              </a:rPr>
              <a:t>March 2, 2023</a:t>
            </a:r>
            <a:endParaRPr kumimoji="0" lang="en-US" sz="2200" b="0" i="0" u="none" strike="noStrike" kern="1200" cap="none" spc="0" normalizeH="0" baseline="0" noProof="0" dirty="0">
              <a:ln>
                <a:noFill/>
              </a:ln>
              <a:solidFill>
                <a:srgbClr val="333333"/>
              </a:solidFill>
              <a:effectLst/>
              <a:uLnTx/>
              <a:uFillTx/>
              <a:latin typeface="Calibri" panose="020F0502020204030204"/>
              <a:ea typeface="+mj-ea"/>
              <a:cs typeface="+mj-cs"/>
            </a:endParaRPr>
          </a:p>
        </p:txBody>
      </p:sp>
      <p:pic>
        <p:nvPicPr>
          <p:cNvPr id="13" name="Picture 12" descr="A picture containing food, drawing&#10;&#10;Description automatically generated">
            <a:extLst>
              <a:ext uri="{FF2B5EF4-FFF2-40B4-BE49-F238E27FC236}">
                <a16:creationId xmlns:a16="http://schemas.microsoft.com/office/drawing/2014/main" id="{E639A896-4F4F-4FF8-92E9-D900C06BAAE9}"/>
              </a:ext>
            </a:extLst>
          </p:cNvPr>
          <p:cNvPicPr>
            <a:picLocks noChangeAspect="1"/>
          </p:cNvPicPr>
          <p:nvPr/>
        </p:nvPicPr>
        <p:blipFill rotWithShape="1">
          <a:blip r:embed="rId3">
            <a:extLst>
              <a:ext uri="{28A0092B-C50C-407E-A947-70E740481C1C}">
                <a14:useLocalDpi xmlns:a14="http://schemas.microsoft.com/office/drawing/2010/main" val="0"/>
              </a:ext>
            </a:extLst>
          </a:blip>
          <a:srcRect b="75958"/>
          <a:stretch/>
        </p:blipFill>
        <p:spPr>
          <a:xfrm rot="16200000">
            <a:off x="3872783" y="1641865"/>
            <a:ext cx="9706134" cy="726136"/>
          </a:xfrm>
          <a:prstGeom prst="rect">
            <a:avLst/>
          </a:prstGeom>
        </p:spPr>
      </p:pic>
      <p:pic>
        <p:nvPicPr>
          <p:cNvPr id="4" name="Picture 3" descr="A close up of a logo&#10;&#10;Description automatically generated">
            <a:extLst>
              <a:ext uri="{FF2B5EF4-FFF2-40B4-BE49-F238E27FC236}">
                <a16:creationId xmlns:a16="http://schemas.microsoft.com/office/drawing/2014/main" id="{42578817-D628-4AB8-BC7D-AC93E59D7C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70" y="93854"/>
            <a:ext cx="2775310" cy="1268574"/>
          </a:xfrm>
          <a:prstGeom prst="rect">
            <a:avLst/>
          </a:prstGeom>
        </p:spPr>
      </p:pic>
      <p:grpSp>
        <p:nvGrpSpPr>
          <p:cNvPr id="7" name="Group 6">
            <a:extLst>
              <a:ext uri="{FF2B5EF4-FFF2-40B4-BE49-F238E27FC236}">
                <a16:creationId xmlns:a16="http://schemas.microsoft.com/office/drawing/2014/main" id="{B22EE366-89D9-9294-5135-1CA347F7C268}"/>
              </a:ext>
            </a:extLst>
          </p:cNvPr>
          <p:cNvGrpSpPr/>
          <p:nvPr/>
        </p:nvGrpSpPr>
        <p:grpSpPr>
          <a:xfrm>
            <a:off x="5607213" y="39189"/>
            <a:ext cx="3481705" cy="1247775"/>
            <a:chOff x="5607213" y="39189"/>
            <a:chExt cx="3481705" cy="1247775"/>
          </a:xfrm>
        </p:grpSpPr>
        <p:sp>
          <p:nvSpPr>
            <p:cNvPr id="6" name="Rectangle 5">
              <a:extLst>
                <a:ext uri="{FF2B5EF4-FFF2-40B4-BE49-F238E27FC236}">
                  <a16:creationId xmlns:a16="http://schemas.microsoft.com/office/drawing/2014/main" id="{49919E34-7BBE-3C9C-3FB5-D3CEB3BE1051}"/>
                </a:ext>
              </a:extLst>
            </p:cNvPr>
            <p:cNvSpPr/>
            <p:nvPr/>
          </p:nvSpPr>
          <p:spPr>
            <a:xfrm>
              <a:off x="5720640" y="168662"/>
              <a:ext cx="3254851"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9BA5FF0-B9E6-A11E-A665-CFF5C6BD3F8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7213" y="39189"/>
              <a:ext cx="3481705" cy="1247775"/>
            </a:xfrm>
            <a:prstGeom prst="rect">
              <a:avLst/>
            </a:prstGeom>
            <a:noFill/>
            <a:ln>
              <a:noFill/>
            </a:ln>
          </p:spPr>
        </p:pic>
      </p:grpSp>
    </p:spTree>
    <p:extLst>
      <p:ext uri="{BB962C8B-B14F-4D97-AF65-F5344CB8AC3E}">
        <p14:creationId xmlns:p14="http://schemas.microsoft.com/office/powerpoint/2010/main" val="1133543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Verbatim Summary: </a:t>
            </a:r>
            <a:r>
              <a:rPr lang="en-US" sz="2400" b="1" dirty="0">
                <a:solidFill>
                  <a:srgbClr val="4C7BD1"/>
                </a:solidFill>
                <a:latin typeface="Calibri" panose="020F0502020204030204"/>
              </a:rPr>
              <a:t>Help with Expense</a:t>
            </a:r>
            <a:endParaRPr lang="en-US" sz="2400" b="1" dirty="0">
              <a:solidFill>
                <a:srgbClr val="4C7BD1"/>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50</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410399" y="1190848"/>
            <a:ext cx="8323202" cy="3655453"/>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A number of voters think increasing funding would help parents with the cost of daycare. According to a mother in Knox County, she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has children in preschool and it costs a lot even being in the working class</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One Lorain County female voter explains,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child care is eating up what little money many people make</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And, a Lake County mother points out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not everyone can afford to have a stay-at-home parent and children need access to high quality support while parents work</a:t>
            </a:r>
            <a:r>
              <a:rPr kumimoji="0" lang="en-US" sz="2400" b="0" i="1" u="none" strike="noStrike" kern="1200" cap="none" spc="0" normalizeH="0" baseline="0" noProof="0" dirty="0">
                <a:ln>
                  <a:noFill/>
                </a:ln>
                <a:solidFill>
                  <a:srgbClr val="333333"/>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One Muskingum County female voter says that while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not everyone can afford the best care</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the child “</a:t>
            </a:r>
            <a:r>
              <a:rPr kumimoji="0" lang="en-US" sz="2400" b="0" i="1" u="none" strike="noStrike" kern="1200" cap="none" spc="0" normalizeH="0" baseline="0" noProof="0" dirty="0">
                <a:ln>
                  <a:noFill/>
                </a:ln>
                <a:solidFill>
                  <a:srgbClr val="4C7BD1"/>
                </a:solidFill>
                <a:effectLst/>
                <a:uLnTx/>
                <a:uFillTx/>
                <a:latin typeface="Calibri" panose="020F0502020204030204"/>
                <a:ea typeface="+mn-ea"/>
                <a:cs typeface="+mn-cs"/>
              </a:rPr>
              <a:t>should not be punished</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452BA7B0-850D-4FDD-A045-15322395FD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sp>
        <p:nvSpPr>
          <p:cNvPr id="13" name="Rectangle 12">
            <a:extLst>
              <a:ext uri="{FF2B5EF4-FFF2-40B4-BE49-F238E27FC236}">
                <a16:creationId xmlns:a16="http://schemas.microsoft.com/office/drawing/2014/main" id="{D007F4F6-6D15-484C-A424-ECC80873FA57}"/>
              </a:ext>
            </a:extLst>
          </p:cNvPr>
          <p:cNvSpPr/>
          <p:nvPr/>
        </p:nvSpPr>
        <p:spPr>
          <a:xfrm>
            <a:off x="2222462" y="6375636"/>
            <a:ext cx="4699077"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And, in your own words, what are the most important reasons why you (SUPPORT/OPPOSE) increasing early childhood education funding?</a:t>
            </a:r>
          </a:p>
        </p:txBody>
      </p:sp>
      <p:pic>
        <p:nvPicPr>
          <p:cNvPr id="3" name="Picture 2">
            <a:extLst>
              <a:ext uri="{FF2B5EF4-FFF2-40B4-BE49-F238E27FC236}">
                <a16:creationId xmlns:a16="http://schemas.microsoft.com/office/drawing/2014/main" id="{E032A234-0F32-7418-C461-BB90BA2C6D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3615" y="6250450"/>
            <a:ext cx="1768469" cy="633785"/>
          </a:xfrm>
          <a:prstGeom prst="rect">
            <a:avLst/>
          </a:prstGeom>
          <a:noFill/>
          <a:ln>
            <a:noFill/>
          </a:ln>
        </p:spPr>
      </p:pic>
    </p:spTree>
    <p:extLst>
      <p:ext uri="{BB962C8B-B14F-4D97-AF65-F5344CB8AC3E}">
        <p14:creationId xmlns:p14="http://schemas.microsoft.com/office/powerpoint/2010/main" val="3577197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9000" r="-24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8D6982-06C8-40AD-B576-9AAFAD99D438}"/>
              </a:ext>
            </a:extLst>
          </p:cNvPr>
          <p:cNvSpPr/>
          <p:nvPr/>
        </p:nvSpPr>
        <p:spPr>
          <a:xfrm>
            <a:off x="0" y="-20320"/>
            <a:ext cx="9144000" cy="1451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42578817-D628-4AB8-BC7D-AC93E59D7C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70" y="93854"/>
            <a:ext cx="2775310" cy="1268574"/>
          </a:xfrm>
          <a:prstGeom prst="rect">
            <a:avLst/>
          </a:prstGeom>
        </p:spPr>
      </p:pic>
      <p:sp>
        <p:nvSpPr>
          <p:cNvPr id="7" name="Title 1">
            <a:extLst>
              <a:ext uri="{FF2B5EF4-FFF2-40B4-BE49-F238E27FC236}">
                <a16:creationId xmlns:a16="http://schemas.microsoft.com/office/drawing/2014/main" id="{9EE6B1EB-24A9-4CDE-ADCC-67FF4527C990}"/>
              </a:ext>
            </a:extLst>
          </p:cNvPr>
          <p:cNvSpPr txBox="1">
            <a:spLocks/>
          </p:cNvSpPr>
          <p:nvPr/>
        </p:nvSpPr>
        <p:spPr>
          <a:xfrm>
            <a:off x="6270155" y="1751275"/>
            <a:ext cx="3178645" cy="1311965"/>
          </a:xfrm>
          <a:prstGeom prst="rect">
            <a:avLst/>
          </a:prstGeom>
        </p:spPr>
        <p:txBody>
          <a:bodyPr vert="horz"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33333"/>
                </a:solidFill>
                <a:effectLst/>
                <a:uLnTx/>
                <a:uFillTx/>
                <a:latin typeface="Calibri Light" panose="020F0302020204030204"/>
                <a:ea typeface="+mj-ea"/>
                <a:cs typeface="+mj-cs"/>
              </a:rPr>
              <a:t>Neil Newhouse </a:t>
            </a:r>
            <a:br>
              <a:rPr kumimoji="0" lang="en-US" sz="4400" b="1" i="0" u="none" strike="noStrike" kern="1200" cap="none" spc="0" normalizeH="0" baseline="0" noProof="0" dirty="0">
                <a:ln>
                  <a:noFill/>
                </a:ln>
                <a:solidFill>
                  <a:srgbClr val="333333"/>
                </a:solidFill>
                <a:effectLst/>
                <a:uLnTx/>
                <a:uFillTx/>
                <a:latin typeface="Calibri Light" panose="020F0302020204030204"/>
                <a:ea typeface="+mj-ea"/>
                <a:cs typeface="+mj-cs"/>
              </a:rPr>
            </a:br>
            <a:r>
              <a:rPr kumimoji="0" lang="en-US" sz="2400" b="1" i="0" u="none" strike="noStrike" kern="1200" cap="none" spc="600" normalizeH="0" baseline="0" noProof="0" dirty="0">
                <a:ln>
                  <a:noFill/>
                </a:ln>
                <a:solidFill>
                  <a:srgbClr val="333333"/>
                </a:solidFill>
                <a:effectLst/>
                <a:uLnTx/>
                <a:uFillTx/>
                <a:latin typeface="Calibri Light" panose="020F0302020204030204"/>
                <a:ea typeface="+mj-ea"/>
                <a:cs typeface="+mj-cs"/>
              </a:rPr>
              <a:t>Partner</a:t>
            </a:r>
            <a:br>
              <a:rPr kumimoji="0" lang="en-US" sz="2400" b="1" i="0" u="none" strike="noStrike" kern="1200" cap="none" spc="600" normalizeH="0" baseline="0" noProof="0" dirty="0">
                <a:ln>
                  <a:noFill/>
                </a:ln>
                <a:solidFill>
                  <a:srgbClr val="333333"/>
                </a:solidFill>
                <a:effectLst/>
                <a:uLnTx/>
                <a:uFillTx/>
                <a:latin typeface="Calibri Light" panose="020F0302020204030204"/>
                <a:ea typeface="+mj-ea"/>
                <a:cs typeface="+mj-cs"/>
              </a:rPr>
            </a:br>
            <a:br>
              <a:rPr kumimoji="0" lang="en-US" sz="2400" b="1" i="0" u="none" strike="noStrike" kern="1200" cap="none" spc="600" normalizeH="0" baseline="0" noProof="0" dirty="0">
                <a:ln>
                  <a:noFill/>
                </a:ln>
                <a:solidFill>
                  <a:srgbClr val="333333"/>
                </a:solidFill>
                <a:effectLst/>
                <a:uLnTx/>
                <a:uFillTx/>
                <a:latin typeface="Calibri Light" panose="020F0302020204030204"/>
                <a:ea typeface="+mj-ea"/>
                <a:cs typeface="+mj-cs"/>
              </a:rPr>
            </a:br>
            <a:endParaRPr kumimoji="0" lang="en-US" sz="2400" b="0" i="0" u="none" strike="noStrike" kern="1200" cap="none" spc="600" normalizeH="0" baseline="0" noProof="0" dirty="0">
              <a:ln>
                <a:noFill/>
              </a:ln>
              <a:solidFill>
                <a:srgbClr val="333333"/>
              </a:solidFill>
              <a:effectLst/>
              <a:uLnTx/>
              <a:uFillTx/>
              <a:latin typeface="Calibri Light" panose="020F0302020204030204"/>
              <a:ea typeface="+mj-ea"/>
              <a:cs typeface="+mj-cs"/>
            </a:endParaRPr>
          </a:p>
        </p:txBody>
      </p:sp>
      <p:sp>
        <p:nvSpPr>
          <p:cNvPr id="8" name="Title 1">
            <a:extLst>
              <a:ext uri="{FF2B5EF4-FFF2-40B4-BE49-F238E27FC236}">
                <a16:creationId xmlns:a16="http://schemas.microsoft.com/office/drawing/2014/main" id="{84BCB7CC-B7B8-4A31-92F0-0C785AE15FA1}"/>
              </a:ext>
            </a:extLst>
          </p:cNvPr>
          <p:cNvSpPr txBox="1">
            <a:spLocks/>
          </p:cNvSpPr>
          <p:nvPr/>
        </p:nvSpPr>
        <p:spPr>
          <a:xfrm>
            <a:off x="6270155" y="2466219"/>
            <a:ext cx="3178645" cy="1311965"/>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158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rPr>
              <a:t>Phone: (703) 836-7655</a:t>
            </a:r>
          </a:p>
          <a:p>
            <a:pPr marL="0" marR="0" lvl="0" indent="0" algn="l" defTabSz="914400" rtl="0" eaLnBrk="1" fontAlgn="auto" latinLnBrk="0" hangingPunct="1">
              <a:lnSpc>
                <a:spcPts val="158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rPr>
              <a:t>Email: </a:t>
            </a:r>
            <a:r>
              <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hlinkClick r:id="rId4"/>
              </a:rPr>
              <a:t>neil@pos.org</a:t>
            </a:r>
            <a:endPar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endParaRPr>
          </a:p>
          <a:p>
            <a:pPr marL="0" marR="0" lvl="0" indent="0" algn="l" defTabSz="914400" rtl="0" eaLnBrk="1" fontAlgn="auto" latinLnBrk="0" hangingPunct="1">
              <a:lnSpc>
                <a:spcPts val="158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rPr>
              <a:t>Twitter: @KCkid</a:t>
            </a:r>
          </a:p>
        </p:txBody>
      </p:sp>
      <p:sp>
        <p:nvSpPr>
          <p:cNvPr id="9" name="Title 1">
            <a:extLst>
              <a:ext uri="{FF2B5EF4-FFF2-40B4-BE49-F238E27FC236}">
                <a16:creationId xmlns:a16="http://schemas.microsoft.com/office/drawing/2014/main" id="{EFF833F7-2529-446F-A0C0-8CB36D772764}"/>
              </a:ext>
            </a:extLst>
          </p:cNvPr>
          <p:cNvSpPr txBox="1">
            <a:spLocks/>
          </p:cNvSpPr>
          <p:nvPr/>
        </p:nvSpPr>
        <p:spPr>
          <a:xfrm>
            <a:off x="6270154" y="3297300"/>
            <a:ext cx="3178645" cy="1311965"/>
          </a:xfrm>
          <a:prstGeom prst="rect">
            <a:avLst/>
          </a:prstGeom>
        </p:spPr>
        <p:txBody>
          <a:bodyPr vert="horz"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33333"/>
                </a:solidFill>
                <a:effectLst/>
                <a:uLnTx/>
                <a:uFillTx/>
                <a:latin typeface="Calibri Light" panose="020F0302020204030204"/>
                <a:ea typeface="+mj-ea"/>
                <a:cs typeface="+mj-cs"/>
              </a:rPr>
              <a:t>Jarrett Lewis </a:t>
            </a:r>
            <a:br>
              <a:rPr kumimoji="0" lang="en-US" sz="4400" b="1" i="0" u="none" strike="noStrike" kern="1200" cap="none" spc="0" normalizeH="0" baseline="0" noProof="0" dirty="0">
                <a:ln>
                  <a:noFill/>
                </a:ln>
                <a:solidFill>
                  <a:srgbClr val="333333"/>
                </a:solidFill>
                <a:effectLst/>
                <a:uLnTx/>
                <a:uFillTx/>
                <a:latin typeface="Calibri Light" panose="020F0302020204030204"/>
                <a:ea typeface="+mj-ea"/>
                <a:cs typeface="+mj-cs"/>
              </a:rPr>
            </a:br>
            <a:r>
              <a:rPr kumimoji="0" lang="en-US" sz="2400" b="1" i="0" u="none" strike="noStrike" kern="1200" cap="none" spc="600" normalizeH="0" baseline="0" noProof="0" dirty="0">
                <a:ln>
                  <a:noFill/>
                </a:ln>
                <a:solidFill>
                  <a:srgbClr val="333333"/>
                </a:solidFill>
                <a:effectLst/>
                <a:uLnTx/>
                <a:uFillTx/>
                <a:latin typeface="Calibri Light" panose="020F0302020204030204"/>
                <a:ea typeface="+mj-ea"/>
                <a:cs typeface="+mj-cs"/>
              </a:rPr>
              <a:t>Partner</a:t>
            </a:r>
            <a:br>
              <a:rPr kumimoji="0" lang="en-US" sz="2400" b="1" i="0" u="none" strike="noStrike" kern="1200" cap="none" spc="600" normalizeH="0" baseline="0" noProof="0" dirty="0">
                <a:ln>
                  <a:noFill/>
                </a:ln>
                <a:solidFill>
                  <a:srgbClr val="333333"/>
                </a:solidFill>
                <a:effectLst/>
                <a:uLnTx/>
                <a:uFillTx/>
                <a:latin typeface="Calibri Light" panose="020F0302020204030204"/>
                <a:ea typeface="+mj-ea"/>
                <a:cs typeface="+mj-cs"/>
              </a:rPr>
            </a:br>
            <a:br>
              <a:rPr kumimoji="0" lang="en-US" sz="2400" b="1" i="0" u="none" strike="noStrike" kern="1200" cap="none" spc="600" normalizeH="0" baseline="0" noProof="0" dirty="0">
                <a:ln>
                  <a:noFill/>
                </a:ln>
                <a:solidFill>
                  <a:srgbClr val="333333"/>
                </a:solidFill>
                <a:effectLst/>
                <a:uLnTx/>
                <a:uFillTx/>
                <a:latin typeface="Calibri Light" panose="020F0302020204030204"/>
                <a:ea typeface="+mj-ea"/>
                <a:cs typeface="+mj-cs"/>
              </a:rPr>
            </a:br>
            <a:endParaRPr kumimoji="0" lang="en-US" sz="2400" b="0" i="0" u="none" strike="noStrike" kern="1200" cap="none" spc="600" normalizeH="0" baseline="0" noProof="0" dirty="0">
              <a:ln>
                <a:noFill/>
              </a:ln>
              <a:solidFill>
                <a:srgbClr val="333333"/>
              </a:solidFill>
              <a:effectLst/>
              <a:uLnTx/>
              <a:uFillTx/>
              <a:latin typeface="Calibri Light" panose="020F0302020204030204"/>
              <a:ea typeface="+mj-ea"/>
              <a:cs typeface="+mj-cs"/>
            </a:endParaRPr>
          </a:p>
        </p:txBody>
      </p:sp>
      <p:sp>
        <p:nvSpPr>
          <p:cNvPr id="10" name="Title 1">
            <a:extLst>
              <a:ext uri="{FF2B5EF4-FFF2-40B4-BE49-F238E27FC236}">
                <a16:creationId xmlns:a16="http://schemas.microsoft.com/office/drawing/2014/main" id="{02689A52-6562-4770-B23A-B2A359177C8D}"/>
              </a:ext>
            </a:extLst>
          </p:cNvPr>
          <p:cNvSpPr txBox="1">
            <a:spLocks/>
          </p:cNvSpPr>
          <p:nvPr/>
        </p:nvSpPr>
        <p:spPr>
          <a:xfrm>
            <a:off x="6270154" y="4029047"/>
            <a:ext cx="3178645" cy="1311965"/>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158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rPr>
              <a:t>Phone: (703) 836-7655</a:t>
            </a:r>
          </a:p>
          <a:p>
            <a:pPr marL="0" marR="0" lvl="0" indent="0" algn="l" defTabSz="914400" rtl="0" eaLnBrk="1" fontAlgn="auto" latinLnBrk="0" hangingPunct="1">
              <a:lnSpc>
                <a:spcPts val="158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rPr>
              <a:t>Email: </a:t>
            </a:r>
            <a:r>
              <a:rPr kumimoji="0" lang="en-US" sz="1600" b="0" i="0" u="sng" strike="noStrike" kern="1200" cap="none" spc="0" normalizeH="0" baseline="0" noProof="0" dirty="0">
                <a:ln>
                  <a:noFill/>
                </a:ln>
                <a:solidFill>
                  <a:srgbClr val="0563C1"/>
                </a:solidFill>
                <a:effectLst/>
                <a:uLnTx/>
                <a:uFillTx/>
                <a:latin typeface="Calibri" panose="020F0502020204030204"/>
                <a:ea typeface="+mj-ea"/>
                <a:cs typeface="+mj-cs"/>
              </a:rPr>
              <a:t>Jarrett@pos.org</a:t>
            </a:r>
          </a:p>
          <a:p>
            <a:pPr marL="0" marR="0" lvl="0" indent="0" algn="l" defTabSz="914400" rtl="0" eaLnBrk="1" fontAlgn="auto" latinLnBrk="0" hangingPunct="1">
              <a:lnSpc>
                <a:spcPts val="158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rPr>
              <a:t>Twitter: @JarrettLewis</a:t>
            </a:r>
          </a:p>
        </p:txBody>
      </p:sp>
      <p:sp>
        <p:nvSpPr>
          <p:cNvPr id="2" name="Slide Number Placeholder 5">
            <a:extLst>
              <a:ext uri="{FF2B5EF4-FFF2-40B4-BE49-F238E27FC236}">
                <a16:creationId xmlns:a16="http://schemas.microsoft.com/office/drawing/2014/main" id="{F764AA21-4320-B8BE-3DFD-EE17090C3D7C}"/>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51</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341F43BD-17A7-0547-FA9B-0B928A55C9FF}"/>
              </a:ext>
            </a:extLst>
          </p:cNvPr>
          <p:cNvGrpSpPr/>
          <p:nvPr/>
        </p:nvGrpSpPr>
        <p:grpSpPr>
          <a:xfrm>
            <a:off x="5607213" y="39189"/>
            <a:ext cx="3481705" cy="1247775"/>
            <a:chOff x="5607213" y="39189"/>
            <a:chExt cx="3481705" cy="1247775"/>
          </a:xfrm>
        </p:grpSpPr>
        <p:sp>
          <p:nvSpPr>
            <p:cNvPr id="5" name="Rectangle 4">
              <a:extLst>
                <a:ext uri="{FF2B5EF4-FFF2-40B4-BE49-F238E27FC236}">
                  <a16:creationId xmlns:a16="http://schemas.microsoft.com/office/drawing/2014/main" id="{162B5D31-22FA-E9A6-3141-DDCC7ECBB05C}"/>
                </a:ext>
              </a:extLst>
            </p:cNvPr>
            <p:cNvSpPr/>
            <p:nvPr/>
          </p:nvSpPr>
          <p:spPr>
            <a:xfrm>
              <a:off x="5720640" y="168662"/>
              <a:ext cx="3254851"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9A4F110-E785-1F64-19C0-2F4F2CA6DB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7213" y="39189"/>
              <a:ext cx="3481705" cy="1247775"/>
            </a:xfrm>
            <a:prstGeom prst="rect">
              <a:avLst/>
            </a:prstGeom>
            <a:noFill/>
            <a:ln>
              <a:noFill/>
            </a:ln>
          </p:spPr>
        </p:pic>
      </p:grpSp>
    </p:spTree>
    <p:extLst>
      <p:ext uri="{BB962C8B-B14F-4D97-AF65-F5344CB8AC3E}">
        <p14:creationId xmlns:p14="http://schemas.microsoft.com/office/powerpoint/2010/main" val="34957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METHODOLOGY</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914400" y="1297454"/>
            <a:ext cx="7248680" cy="377409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On behalf of Groundwork Ohio, Public Opinion Strategies completed a statewide survey of 800 registered voters and an oversample of 435 parents with children under the age of five in </a:t>
            </a:r>
            <a:r>
              <a:rPr lang="en-US" sz="2400" b="1" dirty="0">
                <a:solidFill>
                  <a:srgbClr val="333333"/>
                </a:solidFill>
                <a:latin typeface="Calibri" panose="020F0502020204030204"/>
              </a:rPr>
              <a:t>Ohio</a:t>
            </a: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The survey was conducted February 2-13, 2023 and has a margin of error of </a:t>
            </a:r>
            <a:r>
              <a:rPr kumimoji="0" lang="en-US" sz="2400" b="1" i="0" u="sng" strike="noStrike" kern="1200" cap="none" spc="0" normalizeH="0" baseline="0" noProof="0" dirty="0">
                <a:ln>
                  <a:noFill/>
                </a:ln>
                <a:solidFill>
                  <a:srgbClr val="333333"/>
                </a:solidFill>
                <a:effectLst/>
                <a:uLnTx/>
                <a:uFillTx/>
                <a:latin typeface="Calibri" panose="020F0502020204030204"/>
                <a:ea typeface="+mn-ea"/>
                <a:cs typeface="+mn-cs"/>
              </a:rPr>
              <a:t>+</a:t>
            </a:r>
            <a:r>
              <a:rPr lang="en-US" sz="2400" b="1" dirty="0">
                <a:solidFill>
                  <a:srgbClr val="333333"/>
                </a:solidFill>
                <a:latin typeface="Calibri" panose="020F0502020204030204"/>
              </a:rPr>
              <a:t>3</a:t>
            </a: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.95% for the registered voter sample and </a:t>
            </a:r>
            <a:r>
              <a:rPr kumimoji="0" lang="en-US" sz="2400" b="1" i="0" u="sng" strike="noStrike" kern="1200" cap="none" spc="0" normalizeH="0" baseline="0" noProof="0" dirty="0">
                <a:ln>
                  <a:noFill/>
                </a:ln>
                <a:solidFill>
                  <a:srgbClr val="333333"/>
                </a:solidFill>
                <a:effectLst/>
                <a:uLnTx/>
                <a:uFillTx/>
                <a:latin typeface="Calibri" panose="020F0502020204030204"/>
                <a:ea typeface="+mn-ea"/>
                <a:cs typeface="+mn-cs"/>
              </a:rPr>
              <a:t>+</a:t>
            </a:r>
            <a:r>
              <a:rPr lang="en-US" sz="2400" b="1" dirty="0">
                <a:solidFill>
                  <a:srgbClr val="333333"/>
                </a:solidFill>
                <a:latin typeface="Calibri" panose="020F0502020204030204"/>
              </a:rPr>
              <a:t>5.36%</a:t>
            </a:r>
            <a:r>
              <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rPr>
              <a:t> for the parent oversample.</a:t>
            </a: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6684" y="6441446"/>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3" name="Picture 2">
            <a:extLst>
              <a:ext uri="{FF2B5EF4-FFF2-40B4-BE49-F238E27FC236}">
                <a16:creationId xmlns:a16="http://schemas.microsoft.com/office/drawing/2014/main" id="{77398230-FE32-A9A3-846B-576A4826BE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240195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Demographic Profile of Full Sample</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6684" y="6441446"/>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2" name="Picture 11" descr="A close up of a logo&#10;&#10;Description automatically generated">
            <a:extLst>
              <a:ext uri="{FF2B5EF4-FFF2-40B4-BE49-F238E27FC236}">
                <a16:creationId xmlns:a16="http://schemas.microsoft.com/office/drawing/2014/main" id="{19189C22-4651-467E-95B3-32F42AD178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7072" y="1210892"/>
            <a:ext cx="830392" cy="792991"/>
          </a:xfrm>
          <a:prstGeom prst="rect">
            <a:avLst/>
          </a:prstGeom>
        </p:spPr>
      </p:pic>
      <p:pic>
        <p:nvPicPr>
          <p:cNvPr id="13" name="Picture 12" descr="A close up of a sign&#10;&#10;Description automatically generated">
            <a:extLst>
              <a:ext uri="{FF2B5EF4-FFF2-40B4-BE49-F238E27FC236}">
                <a16:creationId xmlns:a16="http://schemas.microsoft.com/office/drawing/2014/main" id="{A10CA370-ACD9-41AF-AE84-DBCEC74AF0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7563" y="4409764"/>
            <a:ext cx="979901" cy="951431"/>
          </a:xfrm>
          <a:prstGeom prst="rect">
            <a:avLst/>
          </a:prstGeom>
        </p:spPr>
      </p:pic>
      <p:graphicFrame>
        <p:nvGraphicFramePr>
          <p:cNvPr id="14" name="Table 13">
            <a:extLst>
              <a:ext uri="{FF2B5EF4-FFF2-40B4-BE49-F238E27FC236}">
                <a16:creationId xmlns:a16="http://schemas.microsoft.com/office/drawing/2014/main" id="{79A0528B-8B1F-48AF-90A3-E31022A4213A}"/>
              </a:ext>
            </a:extLst>
          </p:cNvPr>
          <p:cNvGraphicFramePr>
            <a:graphicFrameLocks noGrp="1"/>
          </p:cNvGraphicFramePr>
          <p:nvPr>
            <p:extLst>
              <p:ext uri="{D42A27DB-BD31-4B8C-83A1-F6EECF244321}">
                <p14:modId xmlns:p14="http://schemas.microsoft.com/office/powerpoint/2010/main" val="2427254200"/>
              </p:ext>
            </p:extLst>
          </p:nvPr>
        </p:nvGraphicFramePr>
        <p:xfrm>
          <a:off x="1570787" y="1055341"/>
          <a:ext cx="2671600" cy="1618075"/>
        </p:xfrm>
        <a:graphic>
          <a:graphicData uri="http://schemas.openxmlformats.org/drawingml/2006/table">
            <a:tbl>
              <a:tblPr firstRow="1" bandRow="1"/>
              <a:tblGrid>
                <a:gridCol w="1660725">
                  <a:extLst>
                    <a:ext uri="{9D8B030D-6E8A-4147-A177-3AD203B41FA5}">
                      <a16:colId xmlns:a16="http://schemas.microsoft.com/office/drawing/2014/main" val="20000"/>
                    </a:ext>
                  </a:extLst>
                </a:gridCol>
                <a:gridCol w="1010875">
                  <a:extLst>
                    <a:ext uri="{9D8B030D-6E8A-4147-A177-3AD203B41FA5}">
                      <a16:colId xmlns:a16="http://schemas.microsoft.com/office/drawing/2014/main" val="20001"/>
                    </a:ext>
                  </a:extLst>
                </a:gridCol>
              </a:tblGrid>
              <a:tr h="32361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rPr>
                        <a:t>Ethnicity</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 of Sample</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361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i="1" dirty="0">
                          <a:solidFill>
                            <a:schemeClr val="tx1"/>
                          </a:solidFill>
                        </a:rPr>
                        <a:t>White</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81%</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3615">
                <a:tc>
                  <a:txBody>
                    <a:bodyPr/>
                    <a:lstStyle/>
                    <a:p>
                      <a:pPr algn="ctr"/>
                      <a:r>
                        <a:rPr lang="en-US" sz="1400" i="1" dirty="0">
                          <a:solidFill>
                            <a:schemeClr val="tx1"/>
                          </a:solidFill>
                        </a:rPr>
                        <a:t>People of Color</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19%</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3615">
                <a:tc>
                  <a:txBody>
                    <a:bodyPr/>
                    <a:lstStyle/>
                    <a:p>
                      <a:pPr algn="ctr"/>
                      <a:r>
                        <a:rPr lang="en-US" sz="1400" i="1" dirty="0">
                          <a:solidFill>
                            <a:schemeClr val="tx1"/>
                          </a:solidFill>
                        </a:rPr>
                        <a:t>African American</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14%</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4031992"/>
                  </a:ext>
                </a:extLst>
              </a:tr>
              <a:tr h="323615">
                <a:tc>
                  <a:txBody>
                    <a:bodyPr/>
                    <a:lstStyle/>
                    <a:p>
                      <a:pPr algn="ctr"/>
                      <a:r>
                        <a:rPr lang="en-US" sz="1400" i="1" dirty="0">
                          <a:solidFill>
                            <a:schemeClr val="tx1"/>
                          </a:solidFill>
                        </a:rPr>
                        <a:t>Hispanic</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3%</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685982"/>
                  </a:ext>
                </a:extLst>
              </a:tr>
            </a:tbl>
          </a:graphicData>
        </a:graphic>
      </p:graphicFrame>
      <p:pic>
        <p:nvPicPr>
          <p:cNvPr id="15" name="Picture 14">
            <a:extLst>
              <a:ext uri="{FF2B5EF4-FFF2-40B4-BE49-F238E27FC236}">
                <a16:creationId xmlns:a16="http://schemas.microsoft.com/office/drawing/2014/main" id="{8CD37204-A44A-4309-ACB6-B6B2F4724DDB}"/>
              </a:ext>
            </a:extLst>
          </p:cNvPr>
          <p:cNvPicPr>
            <a:picLocks noChangeAspect="1"/>
          </p:cNvPicPr>
          <p:nvPr/>
        </p:nvPicPr>
        <p:blipFill>
          <a:blip r:embed="rId6">
            <a:lum bright="-40000" contrast="-40000"/>
          </a:blip>
          <a:stretch>
            <a:fillRect/>
          </a:stretch>
        </p:blipFill>
        <p:spPr>
          <a:xfrm>
            <a:off x="415072" y="1469364"/>
            <a:ext cx="963626" cy="790028"/>
          </a:xfrm>
          <a:prstGeom prst="rect">
            <a:avLst/>
          </a:prstGeom>
        </p:spPr>
      </p:pic>
      <p:graphicFrame>
        <p:nvGraphicFramePr>
          <p:cNvPr id="16" name="Table 15">
            <a:extLst>
              <a:ext uri="{FF2B5EF4-FFF2-40B4-BE49-F238E27FC236}">
                <a16:creationId xmlns:a16="http://schemas.microsoft.com/office/drawing/2014/main" id="{D79EEBA5-2348-443C-ACA0-F0B78E1F4E07}"/>
              </a:ext>
            </a:extLst>
          </p:cNvPr>
          <p:cNvGraphicFramePr>
            <a:graphicFrameLocks noGrp="1"/>
          </p:cNvGraphicFramePr>
          <p:nvPr>
            <p:extLst>
              <p:ext uri="{D42A27DB-BD31-4B8C-83A1-F6EECF244321}">
                <p14:modId xmlns:p14="http://schemas.microsoft.com/office/powerpoint/2010/main" val="2350509851"/>
              </p:ext>
            </p:extLst>
          </p:nvPr>
        </p:nvGraphicFramePr>
        <p:xfrm>
          <a:off x="6078362" y="3842759"/>
          <a:ext cx="2671600" cy="2085440"/>
        </p:xfrm>
        <a:graphic>
          <a:graphicData uri="http://schemas.openxmlformats.org/drawingml/2006/table">
            <a:tbl>
              <a:tblPr firstRow="1" bandRow="1"/>
              <a:tblGrid>
                <a:gridCol w="1660725">
                  <a:extLst>
                    <a:ext uri="{9D8B030D-6E8A-4147-A177-3AD203B41FA5}">
                      <a16:colId xmlns:a16="http://schemas.microsoft.com/office/drawing/2014/main" val="20000"/>
                    </a:ext>
                  </a:extLst>
                </a:gridCol>
                <a:gridCol w="1010875">
                  <a:extLst>
                    <a:ext uri="{9D8B030D-6E8A-4147-A177-3AD203B41FA5}">
                      <a16:colId xmlns:a16="http://schemas.microsoft.com/office/drawing/2014/main" val="20001"/>
                    </a:ext>
                  </a:extLst>
                </a:gridCol>
              </a:tblGrid>
              <a:tr h="26068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rPr>
                        <a:t>DMA</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 of Sample</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680">
                <a:tc>
                  <a:txBody>
                    <a:bodyPr/>
                    <a:lstStyle/>
                    <a:p>
                      <a:pPr algn="ctr"/>
                      <a:r>
                        <a:rPr lang="en-US" sz="1400" i="1" dirty="0"/>
                        <a:t>Cleveland</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33%</a:t>
                      </a:r>
                      <a:endParaRPr lang="en-US" sz="1400" b="1" kern="1200" dirty="0">
                        <a:solidFill>
                          <a:schemeClr val="tx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743011"/>
                  </a:ext>
                </a:extLst>
              </a:tr>
              <a:tr h="260680">
                <a:tc>
                  <a:txBody>
                    <a:bodyPr/>
                    <a:lstStyle/>
                    <a:p>
                      <a:pPr algn="ctr"/>
                      <a:r>
                        <a:rPr lang="en-US" sz="1400" i="1" dirty="0"/>
                        <a:t>Columbus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22%</a:t>
                      </a:r>
                      <a:endParaRPr lang="en-US" sz="1400" b="1" kern="1200" dirty="0">
                        <a:solidFill>
                          <a:schemeClr val="tx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680">
                <a:tc>
                  <a:txBody>
                    <a:bodyPr/>
                    <a:lstStyle/>
                    <a:p>
                      <a:pPr algn="ctr"/>
                      <a:r>
                        <a:rPr lang="en-US" sz="1400" i="1" dirty="0"/>
                        <a:t>Cincinnati</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16%</a:t>
                      </a:r>
                      <a:endParaRPr lang="en-US" sz="1400" b="1" kern="1200" dirty="0">
                        <a:solidFill>
                          <a:schemeClr val="tx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680">
                <a:tc>
                  <a:txBody>
                    <a:bodyPr/>
                    <a:lstStyle/>
                    <a:p>
                      <a:pPr algn="ctr"/>
                      <a:r>
                        <a:rPr lang="en-US" sz="1400" i="1" dirty="0"/>
                        <a:t>Dayton</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11%</a:t>
                      </a:r>
                      <a:endParaRPr lang="en-US" sz="1400" b="1" kern="1200" dirty="0">
                        <a:solidFill>
                          <a:schemeClr val="tx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8424978"/>
                  </a:ext>
                </a:extLst>
              </a:tr>
              <a:tr h="260680">
                <a:tc>
                  <a:txBody>
                    <a:bodyPr/>
                    <a:lstStyle/>
                    <a:p>
                      <a:pPr algn="ctr"/>
                      <a:r>
                        <a:rPr lang="en-US" sz="1400" i="1" dirty="0"/>
                        <a:t>Toledo</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8%</a:t>
                      </a:r>
                      <a:endParaRPr lang="en-US" sz="1400" b="1" kern="1200" dirty="0">
                        <a:solidFill>
                          <a:schemeClr val="tx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1495843"/>
                  </a:ext>
                </a:extLst>
              </a:tr>
              <a:tr h="260680">
                <a:tc>
                  <a:txBody>
                    <a:bodyPr/>
                    <a:lstStyle/>
                    <a:p>
                      <a:pPr algn="ctr"/>
                      <a:r>
                        <a:rPr lang="en-US" sz="1400" i="1" dirty="0"/>
                        <a:t>Youngstown</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5%</a:t>
                      </a:r>
                      <a:endParaRPr lang="en-US" sz="1400" b="1" kern="1200" dirty="0">
                        <a:solidFill>
                          <a:schemeClr val="tx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3390485"/>
                  </a:ext>
                </a:extLst>
              </a:tr>
              <a:tr h="260680">
                <a:tc>
                  <a:txBody>
                    <a:bodyPr/>
                    <a:lstStyle/>
                    <a:p>
                      <a:pPr algn="ctr"/>
                      <a:r>
                        <a:rPr lang="en-US" sz="1400" i="1" dirty="0"/>
                        <a:t>SE Ohio</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6%</a:t>
                      </a:r>
                      <a:endParaRPr lang="en-US" sz="1400" b="1" kern="1200" dirty="0">
                        <a:solidFill>
                          <a:schemeClr val="tx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0754959"/>
                  </a:ext>
                </a:extLst>
              </a:tr>
            </a:tbl>
          </a:graphicData>
        </a:graphic>
      </p:graphicFrame>
      <p:graphicFrame>
        <p:nvGraphicFramePr>
          <p:cNvPr id="18" name="Table 17">
            <a:extLst>
              <a:ext uri="{FF2B5EF4-FFF2-40B4-BE49-F238E27FC236}">
                <a16:creationId xmlns:a16="http://schemas.microsoft.com/office/drawing/2014/main" id="{BBCAA34F-21CA-42E9-978D-7DA390BACC13}"/>
              </a:ext>
            </a:extLst>
          </p:cNvPr>
          <p:cNvGraphicFramePr>
            <a:graphicFrameLocks noGrp="1"/>
          </p:cNvGraphicFramePr>
          <p:nvPr>
            <p:extLst>
              <p:ext uri="{D42A27DB-BD31-4B8C-83A1-F6EECF244321}">
                <p14:modId xmlns:p14="http://schemas.microsoft.com/office/powerpoint/2010/main" val="2565483088"/>
              </p:ext>
            </p:extLst>
          </p:nvPr>
        </p:nvGraphicFramePr>
        <p:xfrm>
          <a:off x="5956906" y="1087243"/>
          <a:ext cx="2828568" cy="1040288"/>
        </p:xfrm>
        <a:graphic>
          <a:graphicData uri="http://schemas.openxmlformats.org/drawingml/2006/table">
            <a:tbl>
              <a:tblPr firstRow="1" bandRow="1"/>
              <a:tblGrid>
                <a:gridCol w="1758299">
                  <a:extLst>
                    <a:ext uri="{9D8B030D-6E8A-4147-A177-3AD203B41FA5}">
                      <a16:colId xmlns:a16="http://schemas.microsoft.com/office/drawing/2014/main" val="20000"/>
                    </a:ext>
                  </a:extLst>
                </a:gridCol>
                <a:gridCol w="1070269">
                  <a:extLst>
                    <a:ext uri="{9D8B030D-6E8A-4147-A177-3AD203B41FA5}">
                      <a16:colId xmlns:a16="http://schemas.microsoft.com/office/drawing/2014/main" val="20001"/>
                    </a:ext>
                  </a:extLst>
                </a:gridCol>
              </a:tblGrid>
              <a:tr h="26007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rPr>
                        <a:t>Party</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 of Sample</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07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i="1" dirty="0">
                          <a:solidFill>
                            <a:schemeClr val="tx1"/>
                          </a:solidFill>
                        </a:rPr>
                        <a:t>Republican</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36%</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743011"/>
                  </a:ext>
                </a:extLst>
              </a:tr>
              <a:tr h="26007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i="1" dirty="0">
                          <a:solidFill>
                            <a:schemeClr val="tx1"/>
                          </a:solidFill>
                        </a:rPr>
                        <a:t>Independent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30%</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1106505"/>
                  </a:ext>
                </a:extLst>
              </a:tr>
              <a:tr h="260072">
                <a:tc>
                  <a:txBody>
                    <a:bodyPr/>
                    <a:lstStyle/>
                    <a:p>
                      <a:pPr algn="ctr"/>
                      <a:r>
                        <a:rPr lang="en-US" sz="1400" i="1" dirty="0">
                          <a:solidFill>
                            <a:schemeClr val="tx1"/>
                          </a:solidFill>
                        </a:rPr>
                        <a:t>Democrat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30%</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9" name="Table 18">
            <a:extLst>
              <a:ext uri="{FF2B5EF4-FFF2-40B4-BE49-F238E27FC236}">
                <a16:creationId xmlns:a16="http://schemas.microsoft.com/office/drawing/2014/main" id="{D911EEC9-08CB-4E33-B540-5EA37BB691D9}"/>
              </a:ext>
            </a:extLst>
          </p:cNvPr>
          <p:cNvGraphicFramePr>
            <a:graphicFrameLocks noGrp="1"/>
          </p:cNvGraphicFramePr>
          <p:nvPr>
            <p:extLst>
              <p:ext uri="{D42A27DB-BD31-4B8C-83A1-F6EECF244321}">
                <p14:modId xmlns:p14="http://schemas.microsoft.com/office/powerpoint/2010/main" val="1408560189"/>
              </p:ext>
            </p:extLst>
          </p:nvPr>
        </p:nvGraphicFramePr>
        <p:xfrm>
          <a:off x="6184898" y="2544956"/>
          <a:ext cx="2626513" cy="968034"/>
        </p:xfrm>
        <a:graphic>
          <a:graphicData uri="http://schemas.openxmlformats.org/drawingml/2006/table">
            <a:tbl>
              <a:tblPr firstRow="1" bandRow="1"/>
              <a:tblGrid>
                <a:gridCol w="1538877">
                  <a:extLst>
                    <a:ext uri="{9D8B030D-6E8A-4147-A177-3AD203B41FA5}">
                      <a16:colId xmlns:a16="http://schemas.microsoft.com/office/drawing/2014/main" val="20000"/>
                    </a:ext>
                  </a:extLst>
                </a:gridCol>
                <a:gridCol w="1087636">
                  <a:extLst>
                    <a:ext uri="{9D8B030D-6E8A-4147-A177-3AD203B41FA5}">
                      <a16:colId xmlns:a16="http://schemas.microsoft.com/office/drawing/2014/main" val="20001"/>
                    </a:ext>
                  </a:extLst>
                </a:gridCol>
              </a:tblGrid>
              <a:tr h="32267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rPr>
                        <a:t>Gender</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 of Sample</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26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i="1" dirty="0">
                          <a:solidFill>
                            <a:schemeClr val="tx1"/>
                          </a:solidFill>
                        </a:rPr>
                        <a:t>Men</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47%</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2678">
                <a:tc>
                  <a:txBody>
                    <a:bodyPr/>
                    <a:lstStyle/>
                    <a:p>
                      <a:pPr algn="ctr"/>
                      <a:r>
                        <a:rPr lang="en-US" sz="1400" i="1" dirty="0">
                          <a:solidFill>
                            <a:schemeClr val="tx1"/>
                          </a:solidFill>
                        </a:rPr>
                        <a:t>Women</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53%</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20" name="Picture 19" descr="Icon&#10;&#10;Description automatically generated">
            <a:extLst>
              <a:ext uri="{FF2B5EF4-FFF2-40B4-BE49-F238E27FC236}">
                <a16:creationId xmlns:a16="http://schemas.microsoft.com/office/drawing/2014/main" id="{D2388DA0-5270-470F-8F7B-DC0175DF07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2378" y="2631082"/>
            <a:ext cx="905086" cy="795782"/>
          </a:xfrm>
          <a:prstGeom prst="rect">
            <a:avLst/>
          </a:prstGeom>
        </p:spPr>
      </p:pic>
      <p:graphicFrame>
        <p:nvGraphicFramePr>
          <p:cNvPr id="3" name="Table 2">
            <a:extLst>
              <a:ext uri="{FF2B5EF4-FFF2-40B4-BE49-F238E27FC236}">
                <a16:creationId xmlns:a16="http://schemas.microsoft.com/office/drawing/2014/main" id="{4FF98753-C57B-A09C-B097-6748E9B8660A}"/>
              </a:ext>
            </a:extLst>
          </p:cNvPr>
          <p:cNvGraphicFramePr>
            <a:graphicFrameLocks noGrp="1"/>
          </p:cNvGraphicFramePr>
          <p:nvPr>
            <p:extLst>
              <p:ext uri="{D42A27DB-BD31-4B8C-83A1-F6EECF244321}">
                <p14:modId xmlns:p14="http://schemas.microsoft.com/office/powerpoint/2010/main" val="1498522687"/>
              </p:ext>
            </p:extLst>
          </p:nvPr>
        </p:nvGraphicFramePr>
        <p:xfrm>
          <a:off x="1570787" y="2999188"/>
          <a:ext cx="2671599" cy="1679970"/>
        </p:xfrm>
        <a:graphic>
          <a:graphicData uri="http://schemas.openxmlformats.org/drawingml/2006/table">
            <a:tbl>
              <a:tblPr firstRow="1" bandRow="1"/>
              <a:tblGrid>
                <a:gridCol w="1696196">
                  <a:extLst>
                    <a:ext uri="{9D8B030D-6E8A-4147-A177-3AD203B41FA5}">
                      <a16:colId xmlns:a16="http://schemas.microsoft.com/office/drawing/2014/main" val="20000"/>
                    </a:ext>
                  </a:extLst>
                </a:gridCol>
                <a:gridCol w="975403">
                  <a:extLst>
                    <a:ext uri="{9D8B030D-6E8A-4147-A177-3AD203B41FA5}">
                      <a16:colId xmlns:a16="http://schemas.microsoft.com/office/drawing/2014/main" val="20001"/>
                    </a:ext>
                  </a:extLst>
                </a:gridCol>
              </a:tblGrid>
              <a:tr h="29785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rPr>
                        <a:t>Age</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 of Sample</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64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i="1" dirty="0">
                          <a:solidFill>
                            <a:schemeClr val="tx1"/>
                          </a:solidFill>
                        </a:rPr>
                        <a:t>18-34</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18%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743011"/>
                  </a:ext>
                </a:extLst>
              </a:tr>
              <a:tr h="276423">
                <a:tc>
                  <a:txBody>
                    <a:bodyPr/>
                    <a:lstStyle/>
                    <a:p>
                      <a:pPr algn="ctr"/>
                      <a:r>
                        <a:rPr lang="en-US" sz="1400" i="1" dirty="0">
                          <a:solidFill>
                            <a:schemeClr val="tx1"/>
                          </a:solidFill>
                        </a:rPr>
                        <a:t>35-44</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22%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8280141"/>
                  </a:ext>
                </a:extLst>
              </a:tr>
              <a:tr h="2764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i="1" dirty="0">
                          <a:solidFill>
                            <a:schemeClr val="tx1"/>
                          </a:solidFill>
                        </a:rPr>
                        <a:t>45-54</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16%</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1106505"/>
                  </a:ext>
                </a:extLst>
              </a:tr>
              <a:tr h="276423">
                <a:tc>
                  <a:txBody>
                    <a:bodyPr/>
                    <a:lstStyle/>
                    <a:p>
                      <a:pPr algn="ctr"/>
                      <a:r>
                        <a:rPr lang="en-US" sz="1400" i="1" dirty="0">
                          <a:solidFill>
                            <a:schemeClr val="tx1"/>
                          </a:solidFill>
                        </a:rPr>
                        <a:t>55-64</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19%</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745136"/>
                  </a:ext>
                </a:extLst>
              </a:tr>
              <a:tr h="276423">
                <a:tc>
                  <a:txBody>
                    <a:bodyPr/>
                    <a:lstStyle/>
                    <a:p>
                      <a:pPr algn="ctr"/>
                      <a:r>
                        <a:rPr lang="en-US" sz="1400" i="1" dirty="0">
                          <a:solidFill>
                            <a:schemeClr val="tx1"/>
                          </a:solidFill>
                        </a:rPr>
                        <a:t>65+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25%</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5" name="Picture 4" descr="A picture containing icon&#10;&#10;Description automatically generated">
            <a:extLst>
              <a:ext uri="{FF2B5EF4-FFF2-40B4-BE49-F238E27FC236}">
                <a16:creationId xmlns:a16="http://schemas.microsoft.com/office/drawing/2014/main" id="{52598D2D-32B5-9564-CD5C-505AF42B7F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136" y="3517335"/>
            <a:ext cx="856562" cy="643676"/>
          </a:xfrm>
          <a:prstGeom prst="rect">
            <a:avLst/>
          </a:prstGeom>
        </p:spPr>
      </p:pic>
      <p:graphicFrame>
        <p:nvGraphicFramePr>
          <p:cNvPr id="6" name="Table 5">
            <a:extLst>
              <a:ext uri="{FF2B5EF4-FFF2-40B4-BE49-F238E27FC236}">
                <a16:creationId xmlns:a16="http://schemas.microsoft.com/office/drawing/2014/main" id="{148FD037-F597-BC6A-89C4-4C0540ECFD01}"/>
              </a:ext>
            </a:extLst>
          </p:cNvPr>
          <p:cNvGraphicFramePr>
            <a:graphicFrameLocks noGrp="1"/>
          </p:cNvGraphicFramePr>
          <p:nvPr>
            <p:extLst>
              <p:ext uri="{D42A27DB-BD31-4B8C-83A1-F6EECF244321}">
                <p14:modId xmlns:p14="http://schemas.microsoft.com/office/powerpoint/2010/main" val="53348538"/>
              </p:ext>
            </p:extLst>
          </p:nvPr>
        </p:nvGraphicFramePr>
        <p:xfrm>
          <a:off x="1570787" y="5032462"/>
          <a:ext cx="2733748" cy="640080"/>
        </p:xfrm>
        <a:graphic>
          <a:graphicData uri="http://schemas.openxmlformats.org/drawingml/2006/table">
            <a:tbl>
              <a:tblPr firstRow="1" bandRow="1"/>
              <a:tblGrid>
                <a:gridCol w="1699357">
                  <a:extLst>
                    <a:ext uri="{9D8B030D-6E8A-4147-A177-3AD203B41FA5}">
                      <a16:colId xmlns:a16="http://schemas.microsoft.com/office/drawing/2014/main" val="20000"/>
                    </a:ext>
                  </a:extLst>
                </a:gridCol>
                <a:gridCol w="1034391">
                  <a:extLst>
                    <a:ext uri="{9D8B030D-6E8A-4147-A177-3AD203B41FA5}">
                      <a16:colId xmlns:a16="http://schemas.microsoft.com/office/drawing/2014/main" val="20001"/>
                    </a:ext>
                  </a:extLst>
                </a:gridCol>
              </a:tblGrid>
              <a:tr h="1836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rPr>
                        <a:t>Education</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 of Sample</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04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i="1" dirty="0">
                          <a:solidFill>
                            <a:schemeClr val="tx1"/>
                          </a:solidFill>
                        </a:rPr>
                        <a:t>Less than College</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55%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743011"/>
                  </a:ext>
                </a:extLst>
              </a:tr>
              <a:tr h="170454">
                <a:tc>
                  <a:txBody>
                    <a:bodyPr/>
                    <a:lstStyle/>
                    <a:p>
                      <a:pPr algn="ctr"/>
                      <a:r>
                        <a:rPr lang="en-US" sz="1400" i="1" dirty="0">
                          <a:solidFill>
                            <a:schemeClr val="tx1"/>
                          </a:solidFill>
                        </a:rPr>
                        <a:t>College+</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45%</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7" name="Picture 6" descr="Icon&#10;&#10;Description automatically generated">
            <a:extLst>
              <a:ext uri="{FF2B5EF4-FFF2-40B4-BE49-F238E27FC236}">
                <a16:creationId xmlns:a16="http://schemas.microsoft.com/office/drawing/2014/main" id="{4426B023-70C9-7B73-EB59-62C5DF6941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2136" y="5043695"/>
            <a:ext cx="856562" cy="617615"/>
          </a:xfrm>
          <a:prstGeom prst="rect">
            <a:avLst/>
          </a:prstGeom>
        </p:spPr>
      </p:pic>
      <p:pic>
        <p:nvPicPr>
          <p:cNvPr id="11" name="Picture 10">
            <a:extLst>
              <a:ext uri="{FF2B5EF4-FFF2-40B4-BE49-F238E27FC236}">
                <a16:creationId xmlns:a16="http://schemas.microsoft.com/office/drawing/2014/main" id="{2BA39088-206C-09D9-2123-1C67C54BFFF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360861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Demographic Profile of Parents with Children Under Five </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6684" y="6441446"/>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2" name="Picture 11" descr="A close up of a logo&#10;&#10;Description automatically generated">
            <a:extLst>
              <a:ext uri="{FF2B5EF4-FFF2-40B4-BE49-F238E27FC236}">
                <a16:creationId xmlns:a16="http://schemas.microsoft.com/office/drawing/2014/main" id="{19189C22-4651-467E-95B3-32F42AD178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1092" y="1945679"/>
            <a:ext cx="830392" cy="792991"/>
          </a:xfrm>
          <a:prstGeom prst="rect">
            <a:avLst/>
          </a:prstGeom>
        </p:spPr>
      </p:pic>
      <p:pic>
        <p:nvPicPr>
          <p:cNvPr id="13" name="Picture 12" descr="A close up of a sign&#10;&#10;Description automatically generated">
            <a:extLst>
              <a:ext uri="{FF2B5EF4-FFF2-40B4-BE49-F238E27FC236}">
                <a16:creationId xmlns:a16="http://schemas.microsoft.com/office/drawing/2014/main" id="{A10CA370-ACD9-41AF-AE84-DBCEC74AF0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029" y="3571423"/>
            <a:ext cx="979901" cy="951431"/>
          </a:xfrm>
          <a:prstGeom prst="rect">
            <a:avLst/>
          </a:prstGeom>
        </p:spPr>
      </p:pic>
      <p:graphicFrame>
        <p:nvGraphicFramePr>
          <p:cNvPr id="14" name="Table 13">
            <a:extLst>
              <a:ext uri="{FF2B5EF4-FFF2-40B4-BE49-F238E27FC236}">
                <a16:creationId xmlns:a16="http://schemas.microsoft.com/office/drawing/2014/main" id="{79A0528B-8B1F-48AF-90A3-E31022A4213A}"/>
              </a:ext>
            </a:extLst>
          </p:cNvPr>
          <p:cNvGraphicFramePr>
            <a:graphicFrameLocks noGrp="1"/>
          </p:cNvGraphicFramePr>
          <p:nvPr>
            <p:extLst>
              <p:ext uri="{D42A27DB-BD31-4B8C-83A1-F6EECF244321}">
                <p14:modId xmlns:p14="http://schemas.microsoft.com/office/powerpoint/2010/main" val="1658720934"/>
              </p:ext>
            </p:extLst>
          </p:nvPr>
        </p:nvGraphicFramePr>
        <p:xfrm>
          <a:off x="1570787" y="1623512"/>
          <a:ext cx="2671600" cy="1618075"/>
        </p:xfrm>
        <a:graphic>
          <a:graphicData uri="http://schemas.openxmlformats.org/drawingml/2006/table">
            <a:tbl>
              <a:tblPr firstRow="1" bandRow="1"/>
              <a:tblGrid>
                <a:gridCol w="1660725">
                  <a:extLst>
                    <a:ext uri="{9D8B030D-6E8A-4147-A177-3AD203B41FA5}">
                      <a16:colId xmlns:a16="http://schemas.microsoft.com/office/drawing/2014/main" val="20000"/>
                    </a:ext>
                  </a:extLst>
                </a:gridCol>
                <a:gridCol w="1010875">
                  <a:extLst>
                    <a:ext uri="{9D8B030D-6E8A-4147-A177-3AD203B41FA5}">
                      <a16:colId xmlns:a16="http://schemas.microsoft.com/office/drawing/2014/main" val="20001"/>
                    </a:ext>
                  </a:extLst>
                </a:gridCol>
              </a:tblGrid>
              <a:tr h="32361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rPr>
                        <a:t>Ethnicity</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 of Sample</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361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i="1" dirty="0">
                          <a:solidFill>
                            <a:schemeClr val="tx1"/>
                          </a:solidFill>
                        </a:rPr>
                        <a:t>White</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77%</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3615">
                <a:tc>
                  <a:txBody>
                    <a:bodyPr/>
                    <a:lstStyle/>
                    <a:p>
                      <a:pPr algn="ctr"/>
                      <a:r>
                        <a:rPr lang="en-US" sz="1400" i="1" dirty="0">
                          <a:solidFill>
                            <a:schemeClr val="tx1"/>
                          </a:solidFill>
                        </a:rPr>
                        <a:t>People of Color</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23%</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3615">
                <a:tc>
                  <a:txBody>
                    <a:bodyPr/>
                    <a:lstStyle/>
                    <a:p>
                      <a:pPr algn="ctr"/>
                      <a:r>
                        <a:rPr lang="en-US" sz="1400" i="1" dirty="0">
                          <a:solidFill>
                            <a:schemeClr val="tx1"/>
                          </a:solidFill>
                        </a:rPr>
                        <a:t>African American</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17%</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4031992"/>
                  </a:ext>
                </a:extLst>
              </a:tr>
              <a:tr h="323615">
                <a:tc>
                  <a:txBody>
                    <a:bodyPr/>
                    <a:lstStyle/>
                    <a:p>
                      <a:pPr algn="ctr"/>
                      <a:r>
                        <a:rPr lang="en-US" sz="1400" i="1" dirty="0">
                          <a:solidFill>
                            <a:schemeClr val="tx1"/>
                          </a:solidFill>
                        </a:rPr>
                        <a:t>Hispanic</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3%</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685982"/>
                  </a:ext>
                </a:extLst>
              </a:tr>
            </a:tbl>
          </a:graphicData>
        </a:graphic>
      </p:graphicFrame>
      <p:pic>
        <p:nvPicPr>
          <p:cNvPr id="15" name="Picture 14">
            <a:extLst>
              <a:ext uri="{FF2B5EF4-FFF2-40B4-BE49-F238E27FC236}">
                <a16:creationId xmlns:a16="http://schemas.microsoft.com/office/drawing/2014/main" id="{8CD37204-A44A-4309-ACB6-B6B2F4724DDB}"/>
              </a:ext>
            </a:extLst>
          </p:cNvPr>
          <p:cNvPicPr>
            <a:picLocks noChangeAspect="1"/>
          </p:cNvPicPr>
          <p:nvPr/>
        </p:nvPicPr>
        <p:blipFill>
          <a:blip r:embed="rId6">
            <a:lum bright="-40000" contrast="-40000"/>
          </a:blip>
          <a:stretch>
            <a:fillRect/>
          </a:stretch>
        </p:blipFill>
        <p:spPr>
          <a:xfrm>
            <a:off x="273029" y="1963469"/>
            <a:ext cx="963626" cy="790028"/>
          </a:xfrm>
          <a:prstGeom prst="rect">
            <a:avLst/>
          </a:prstGeom>
        </p:spPr>
      </p:pic>
      <p:graphicFrame>
        <p:nvGraphicFramePr>
          <p:cNvPr id="16" name="Table 15">
            <a:extLst>
              <a:ext uri="{FF2B5EF4-FFF2-40B4-BE49-F238E27FC236}">
                <a16:creationId xmlns:a16="http://schemas.microsoft.com/office/drawing/2014/main" id="{D79EEBA5-2348-443C-ACA0-F0B78E1F4E07}"/>
              </a:ext>
            </a:extLst>
          </p:cNvPr>
          <p:cNvGraphicFramePr>
            <a:graphicFrameLocks noGrp="1"/>
          </p:cNvGraphicFramePr>
          <p:nvPr/>
        </p:nvGraphicFramePr>
        <p:xfrm>
          <a:off x="1570787" y="3536445"/>
          <a:ext cx="2671600" cy="1208760"/>
        </p:xfrm>
        <a:graphic>
          <a:graphicData uri="http://schemas.openxmlformats.org/drawingml/2006/table">
            <a:tbl>
              <a:tblPr firstRow="1" bandRow="1"/>
              <a:tblGrid>
                <a:gridCol w="1660725">
                  <a:extLst>
                    <a:ext uri="{9D8B030D-6E8A-4147-A177-3AD203B41FA5}">
                      <a16:colId xmlns:a16="http://schemas.microsoft.com/office/drawing/2014/main" val="20000"/>
                    </a:ext>
                  </a:extLst>
                </a:gridCol>
                <a:gridCol w="1010875">
                  <a:extLst>
                    <a:ext uri="{9D8B030D-6E8A-4147-A177-3AD203B41FA5}">
                      <a16:colId xmlns:a16="http://schemas.microsoft.com/office/drawing/2014/main" val="20001"/>
                    </a:ext>
                  </a:extLst>
                </a:gridCol>
              </a:tblGrid>
              <a:tr h="26068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rPr>
                        <a:t>Geography</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 of Sample</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680">
                <a:tc>
                  <a:txBody>
                    <a:bodyPr/>
                    <a:lstStyle/>
                    <a:p>
                      <a:pPr algn="ctr"/>
                      <a:r>
                        <a:rPr lang="en-US" sz="1400" i="1" dirty="0"/>
                        <a:t>A city</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29%</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743011"/>
                  </a:ext>
                </a:extLst>
              </a:tr>
              <a:tr h="260680">
                <a:tc>
                  <a:txBody>
                    <a:bodyPr/>
                    <a:lstStyle/>
                    <a:p>
                      <a:pPr algn="ctr"/>
                      <a:r>
                        <a:rPr lang="en-US" sz="1400" i="1" dirty="0"/>
                        <a:t>A suburban area</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53%</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680">
                <a:tc>
                  <a:txBody>
                    <a:bodyPr/>
                    <a:lstStyle/>
                    <a:p>
                      <a:pPr algn="ctr"/>
                      <a:r>
                        <a:rPr lang="en-US" sz="1400" i="1" dirty="0"/>
                        <a:t>A small town/rural area</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19%</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8" name="Table 17">
            <a:extLst>
              <a:ext uri="{FF2B5EF4-FFF2-40B4-BE49-F238E27FC236}">
                <a16:creationId xmlns:a16="http://schemas.microsoft.com/office/drawing/2014/main" id="{BBCAA34F-21CA-42E9-978D-7DA390BACC13}"/>
              </a:ext>
            </a:extLst>
          </p:cNvPr>
          <p:cNvGraphicFramePr>
            <a:graphicFrameLocks noGrp="1"/>
          </p:cNvGraphicFramePr>
          <p:nvPr/>
        </p:nvGraphicFramePr>
        <p:xfrm>
          <a:off x="5956906" y="1779700"/>
          <a:ext cx="2828568" cy="1040288"/>
        </p:xfrm>
        <a:graphic>
          <a:graphicData uri="http://schemas.openxmlformats.org/drawingml/2006/table">
            <a:tbl>
              <a:tblPr firstRow="1" bandRow="1"/>
              <a:tblGrid>
                <a:gridCol w="1758299">
                  <a:extLst>
                    <a:ext uri="{9D8B030D-6E8A-4147-A177-3AD203B41FA5}">
                      <a16:colId xmlns:a16="http://schemas.microsoft.com/office/drawing/2014/main" val="20000"/>
                    </a:ext>
                  </a:extLst>
                </a:gridCol>
                <a:gridCol w="1070269">
                  <a:extLst>
                    <a:ext uri="{9D8B030D-6E8A-4147-A177-3AD203B41FA5}">
                      <a16:colId xmlns:a16="http://schemas.microsoft.com/office/drawing/2014/main" val="20001"/>
                    </a:ext>
                  </a:extLst>
                </a:gridCol>
              </a:tblGrid>
              <a:tr h="26007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rPr>
                        <a:t>Party</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 of Sample</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07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i="1" dirty="0">
                          <a:solidFill>
                            <a:schemeClr val="tx1"/>
                          </a:solidFill>
                        </a:rPr>
                        <a:t>Republican</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33%</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743011"/>
                  </a:ext>
                </a:extLst>
              </a:tr>
              <a:tr h="26007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i="1" dirty="0">
                          <a:solidFill>
                            <a:schemeClr val="tx1"/>
                          </a:solidFill>
                        </a:rPr>
                        <a:t>Independent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35%</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1106505"/>
                  </a:ext>
                </a:extLst>
              </a:tr>
              <a:tr h="260072">
                <a:tc>
                  <a:txBody>
                    <a:bodyPr/>
                    <a:lstStyle/>
                    <a:p>
                      <a:pPr algn="ctr"/>
                      <a:r>
                        <a:rPr lang="en-US" sz="1400" i="1" dirty="0">
                          <a:solidFill>
                            <a:schemeClr val="tx1"/>
                          </a:solidFill>
                        </a:rPr>
                        <a:t>Democrat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32%</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9" name="Table 18">
            <a:extLst>
              <a:ext uri="{FF2B5EF4-FFF2-40B4-BE49-F238E27FC236}">
                <a16:creationId xmlns:a16="http://schemas.microsoft.com/office/drawing/2014/main" id="{D911EEC9-08CB-4E33-B540-5EA37BB691D9}"/>
              </a:ext>
            </a:extLst>
          </p:cNvPr>
          <p:cNvGraphicFramePr>
            <a:graphicFrameLocks noGrp="1"/>
          </p:cNvGraphicFramePr>
          <p:nvPr/>
        </p:nvGraphicFramePr>
        <p:xfrm>
          <a:off x="6211828" y="3450480"/>
          <a:ext cx="2413150" cy="968034"/>
        </p:xfrm>
        <a:graphic>
          <a:graphicData uri="http://schemas.openxmlformats.org/drawingml/2006/table">
            <a:tbl>
              <a:tblPr firstRow="1" bandRow="1"/>
              <a:tblGrid>
                <a:gridCol w="1413867">
                  <a:extLst>
                    <a:ext uri="{9D8B030D-6E8A-4147-A177-3AD203B41FA5}">
                      <a16:colId xmlns:a16="http://schemas.microsoft.com/office/drawing/2014/main" val="20000"/>
                    </a:ext>
                  </a:extLst>
                </a:gridCol>
                <a:gridCol w="999283">
                  <a:extLst>
                    <a:ext uri="{9D8B030D-6E8A-4147-A177-3AD203B41FA5}">
                      <a16:colId xmlns:a16="http://schemas.microsoft.com/office/drawing/2014/main" val="20001"/>
                    </a:ext>
                  </a:extLst>
                </a:gridCol>
              </a:tblGrid>
              <a:tr h="32267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rPr>
                        <a:t>Gender</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 of Sample</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26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i="1" dirty="0">
                          <a:solidFill>
                            <a:schemeClr val="tx1"/>
                          </a:solidFill>
                        </a:rPr>
                        <a:t>Men</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45%</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2678">
                <a:tc>
                  <a:txBody>
                    <a:bodyPr/>
                    <a:lstStyle/>
                    <a:p>
                      <a:pPr algn="ctr"/>
                      <a:r>
                        <a:rPr lang="en-US" sz="1400" i="1" dirty="0">
                          <a:solidFill>
                            <a:schemeClr val="tx1"/>
                          </a:solidFill>
                        </a:rPr>
                        <a:t>Women</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a:solidFill>
                            <a:schemeClr val="tx1"/>
                          </a:solidFill>
                          <a:latin typeface="+mn-lt"/>
                          <a:ea typeface="+mn-ea"/>
                          <a:cs typeface="+mn-cs"/>
                        </a:rPr>
                        <a:t>55%</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20" name="Picture 19" descr="Icon&#10;&#10;Description automatically generated">
            <a:extLst>
              <a:ext uri="{FF2B5EF4-FFF2-40B4-BE49-F238E27FC236}">
                <a16:creationId xmlns:a16="http://schemas.microsoft.com/office/drawing/2014/main" id="{D2388DA0-5270-470F-8F7B-DC0175DF07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1615" y="3498828"/>
            <a:ext cx="831562" cy="795782"/>
          </a:xfrm>
          <a:prstGeom prst="rect">
            <a:avLst/>
          </a:prstGeom>
        </p:spPr>
      </p:pic>
      <p:sp>
        <p:nvSpPr>
          <p:cNvPr id="17" name="Content Placeholder 2">
            <a:extLst>
              <a:ext uri="{FF2B5EF4-FFF2-40B4-BE49-F238E27FC236}">
                <a16:creationId xmlns:a16="http://schemas.microsoft.com/office/drawing/2014/main" id="{3ACC97E2-3295-4EF3-82FC-BDDC40F1AC90}"/>
              </a:ext>
            </a:extLst>
          </p:cNvPr>
          <p:cNvSpPr txBox="1">
            <a:spLocks/>
          </p:cNvSpPr>
          <p:nvPr/>
        </p:nvSpPr>
        <p:spPr>
          <a:xfrm>
            <a:off x="956369" y="5234488"/>
            <a:ext cx="7248680" cy="776358"/>
          </a:xfrm>
          <a:prstGeom prst="rect">
            <a:avLst/>
          </a:prstGeom>
          <a:noFill/>
        </p:spPr>
        <p:txBody>
          <a:bodyPr vert="horz"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200" b="1" i="1" strike="noStrike" kern="1200" cap="none" spc="0" normalizeH="0" baseline="0" noProof="0" dirty="0">
                <a:ln>
                  <a:noFill/>
                </a:ln>
                <a:solidFill>
                  <a:prstClr val="black"/>
                </a:solidFill>
                <a:effectLst/>
                <a:uLnTx/>
                <a:uFillTx/>
                <a:latin typeface="Calibri" panose="020F0502020204030204"/>
                <a:ea typeface="+mn-ea"/>
                <a:cs typeface="+mn-cs"/>
              </a:rPr>
              <a:t>*Mentions of parents throughout this slide deck refer to the above group (unless otherwise noted).</a:t>
            </a:r>
          </a:p>
        </p:txBody>
      </p:sp>
      <p:pic>
        <p:nvPicPr>
          <p:cNvPr id="3" name="Picture 2">
            <a:extLst>
              <a:ext uri="{FF2B5EF4-FFF2-40B4-BE49-F238E27FC236}">
                <a16:creationId xmlns:a16="http://schemas.microsoft.com/office/drawing/2014/main" id="{79B82708-89FE-2B0F-2A9D-48BD69D323B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20020" y="6250450"/>
            <a:ext cx="1768469" cy="633785"/>
          </a:xfrm>
          <a:prstGeom prst="rect">
            <a:avLst/>
          </a:prstGeom>
          <a:noFill/>
          <a:ln>
            <a:noFill/>
          </a:ln>
        </p:spPr>
      </p:pic>
    </p:spTree>
    <p:extLst>
      <p:ext uri="{BB962C8B-B14F-4D97-AF65-F5344CB8AC3E}">
        <p14:creationId xmlns:p14="http://schemas.microsoft.com/office/powerpoint/2010/main" val="412287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Forty percent of parents interviewed stay home with their child or have a family member who does.</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1786528" y="6290572"/>
            <a:ext cx="5247088"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Thinking now a little bit more about your home life. For the majority of the time … do you stay at home with your young children or do you use some type of childcare, or some combination of both? Please select all that apply to you.</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Placeholder 4">
            <a:extLst>
              <a:ext uri="{FF2B5EF4-FFF2-40B4-BE49-F238E27FC236}">
                <a16:creationId xmlns:a16="http://schemas.microsoft.com/office/drawing/2014/main" id="{FA81D97E-590D-409E-A100-90960EF1D466}"/>
              </a:ext>
            </a:extLst>
          </p:cNvPr>
          <p:cNvGraphicFramePr>
            <a:graphicFrameLocks/>
          </p:cNvGraphicFramePr>
          <p:nvPr/>
        </p:nvGraphicFramePr>
        <p:xfrm>
          <a:off x="974623" y="1500079"/>
          <a:ext cx="3957400" cy="485577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4805E9B5-5208-42D6-AFAA-73171984D9E3}"/>
              </a:ext>
            </a:extLst>
          </p:cNvPr>
          <p:cNvSpPr txBox="1"/>
          <p:nvPr/>
        </p:nvSpPr>
        <p:spPr>
          <a:xfrm>
            <a:off x="248054" y="4511528"/>
            <a:ext cx="1700660"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Full time childcare, my child receives care in a childcare center</a:t>
            </a:r>
          </a:p>
        </p:txBody>
      </p:sp>
      <p:sp>
        <p:nvSpPr>
          <p:cNvPr id="16" name="TextBox 15">
            <a:extLst>
              <a:ext uri="{FF2B5EF4-FFF2-40B4-BE49-F238E27FC236}">
                <a16:creationId xmlns:a16="http://schemas.microsoft.com/office/drawing/2014/main" id="{61DCB2E7-7B81-41A5-9CEF-D3A4D2CF3D69}"/>
              </a:ext>
            </a:extLst>
          </p:cNvPr>
          <p:cNvSpPr txBox="1"/>
          <p:nvPr/>
        </p:nvSpPr>
        <p:spPr>
          <a:xfrm>
            <a:off x="223216" y="2706888"/>
            <a:ext cx="1725498" cy="83099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Part time childcare, my child receives care from a family member, friend, or neighbor</a:t>
            </a:r>
          </a:p>
        </p:txBody>
      </p:sp>
      <p:sp>
        <p:nvSpPr>
          <p:cNvPr id="17" name="TextBox 16">
            <a:extLst>
              <a:ext uri="{FF2B5EF4-FFF2-40B4-BE49-F238E27FC236}">
                <a16:creationId xmlns:a16="http://schemas.microsoft.com/office/drawing/2014/main" id="{D11726B0-CD3E-4094-AC10-22A956D62B16}"/>
              </a:ext>
            </a:extLst>
          </p:cNvPr>
          <p:cNvSpPr txBox="1"/>
          <p:nvPr/>
        </p:nvSpPr>
        <p:spPr>
          <a:xfrm>
            <a:off x="-17402" y="3675762"/>
            <a:ext cx="1966116"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Full time childcare, my child receives care from a family member, friend or neighbor</a:t>
            </a:r>
          </a:p>
        </p:txBody>
      </p:sp>
      <p:sp>
        <p:nvSpPr>
          <p:cNvPr id="18" name="TextBox 17">
            <a:extLst>
              <a:ext uri="{FF2B5EF4-FFF2-40B4-BE49-F238E27FC236}">
                <a16:creationId xmlns:a16="http://schemas.microsoft.com/office/drawing/2014/main" id="{3F1967BC-C76D-4CF2-84AE-D35E37985E8E}"/>
              </a:ext>
            </a:extLst>
          </p:cNvPr>
          <p:cNvSpPr txBox="1"/>
          <p:nvPr/>
        </p:nvSpPr>
        <p:spPr>
          <a:xfrm>
            <a:off x="137099" y="5375293"/>
            <a:ext cx="1811615"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Part time childcare, my child receives care in a childcare center</a:t>
            </a:r>
          </a:p>
        </p:txBody>
      </p:sp>
      <p:sp>
        <p:nvSpPr>
          <p:cNvPr id="19" name="TextBox 18">
            <a:extLst>
              <a:ext uri="{FF2B5EF4-FFF2-40B4-BE49-F238E27FC236}">
                <a16:creationId xmlns:a16="http://schemas.microsoft.com/office/drawing/2014/main" id="{0E796256-4C1D-4CD1-AFEC-5020FDB92437}"/>
              </a:ext>
            </a:extLst>
          </p:cNvPr>
          <p:cNvSpPr txBox="1"/>
          <p:nvPr/>
        </p:nvSpPr>
        <p:spPr>
          <a:xfrm>
            <a:off x="203127" y="1922680"/>
            <a:ext cx="1745587"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Spouse/significant other/I stay home full time, no childcare</a:t>
            </a:r>
          </a:p>
        </p:txBody>
      </p:sp>
      <p:graphicFrame>
        <p:nvGraphicFramePr>
          <p:cNvPr id="20" name="Table 19">
            <a:extLst>
              <a:ext uri="{FF2B5EF4-FFF2-40B4-BE49-F238E27FC236}">
                <a16:creationId xmlns:a16="http://schemas.microsoft.com/office/drawing/2014/main" id="{382D0D5F-80ED-49BE-9C71-C51A87C853FF}"/>
              </a:ext>
            </a:extLst>
          </p:cNvPr>
          <p:cNvGraphicFramePr>
            <a:graphicFrameLocks noGrp="1"/>
          </p:cNvGraphicFramePr>
          <p:nvPr/>
        </p:nvGraphicFramePr>
        <p:xfrm>
          <a:off x="3807599" y="1174142"/>
          <a:ext cx="5198341" cy="4915950"/>
        </p:xfrm>
        <a:graphic>
          <a:graphicData uri="http://schemas.openxmlformats.org/drawingml/2006/table">
            <a:tbl>
              <a:tblPr firstRow="1" bandRow="1">
                <a:tableStyleId>{F5AB1C69-6EDB-4FF4-983F-18BD219EF322}</a:tableStyleId>
              </a:tblPr>
              <a:tblGrid>
                <a:gridCol w="674940">
                  <a:extLst>
                    <a:ext uri="{9D8B030D-6E8A-4147-A177-3AD203B41FA5}">
                      <a16:colId xmlns:a16="http://schemas.microsoft.com/office/drawing/2014/main" val="1584854678"/>
                    </a:ext>
                  </a:extLst>
                </a:gridCol>
                <a:gridCol w="674940">
                  <a:extLst>
                    <a:ext uri="{9D8B030D-6E8A-4147-A177-3AD203B41FA5}">
                      <a16:colId xmlns:a16="http://schemas.microsoft.com/office/drawing/2014/main" val="3318957224"/>
                    </a:ext>
                  </a:extLst>
                </a:gridCol>
                <a:gridCol w="674940">
                  <a:extLst>
                    <a:ext uri="{9D8B030D-6E8A-4147-A177-3AD203B41FA5}">
                      <a16:colId xmlns:a16="http://schemas.microsoft.com/office/drawing/2014/main" val="2633821801"/>
                    </a:ext>
                  </a:extLst>
                </a:gridCol>
                <a:gridCol w="674940">
                  <a:extLst>
                    <a:ext uri="{9D8B030D-6E8A-4147-A177-3AD203B41FA5}">
                      <a16:colId xmlns:a16="http://schemas.microsoft.com/office/drawing/2014/main" val="3342842051"/>
                    </a:ext>
                  </a:extLst>
                </a:gridCol>
                <a:gridCol w="674940">
                  <a:extLst>
                    <a:ext uri="{9D8B030D-6E8A-4147-A177-3AD203B41FA5}">
                      <a16:colId xmlns:a16="http://schemas.microsoft.com/office/drawing/2014/main" val="4028813467"/>
                    </a:ext>
                  </a:extLst>
                </a:gridCol>
                <a:gridCol w="600061">
                  <a:extLst>
                    <a:ext uri="{9D8B030D-6E8A-4147-A177-3AD203B41FA5}">
                      <a16:colId xmlns:a16="http://schemas.microsoft.com/office/drawing/2014/main" val="2315628528"/>
                    </a:ext>
                  </a:extLst>
                </a:gridCol>
                <a:gridCol w="548640">
                  <a:extLst>
                    <a:ext uri="{9D8B030D-6E8A-4147-A177-3AD203B41FA5}">
                      <a16:colId xmlns:a16="http://schemas.microsoft.com/office/drawing/2014/main" val="3484519236"/>
                    </a:ext>
                  </a:extLst>
                </a:gridCol>
                <a:gridCol w="674940">
                  <a:extLst>
                    <a:ext uri="{9D8B030D-6E8A-4147-A177-3AD203B41FA5}">
                      <a16:colId xmlns:a16="http://schemas.microsoft.com/office/drawing/2014/main" val="1588999677"/>
                    </a:ext>
                  </a:extLst>
                </a:gridCol>
              </a:tblGrid>
              <a:tr h="658955">
                <a:tc>
                  <a:txBody>
                    <a:bodyPr/>
                    <a:lstStyle/>
                    <a:p>
                      <a:pPr algn="ctr" fontAlgn="b"/>
                      <a:r>
                        <a:rPr lang="en-US" sz="1100" b="1" i="0" u="none" strike="noStrike" dirty="0">
                          <a:solidFill>
                            <a:schemeClr val="bg1"/>
                          </a:solidFill>
                          <a:effectLst/>
                          <a:latin typeface="+mn-lt"/>
                        </a:rPr>
                        <a:t>GOP </a:t>
                      </a:r>
                    </a:p>
                    <a:p>
                      <a:pPr algn="ctr" fontAlgn="b"/>
                      <a:r>
                        <a:rPr lang="en-US" sz="1100" b="1" i="0" u="none" strike="noStrike" dirty="0">
                          <a:solidFill>
                            <a:schemeClr val="bg1"/>
                          </a:solidFill>
                          <a:effectLst/>
                          <a:latin typeface="+mn-lt"/>
                        </a:rPr>
                        <a:t>(33%)</a:t>
                      </a:r>
                    </a:p>
                  </a:txBody>
                  <a:tcPr marL="9525" marR="9525" marT="9525" marB="0" anchor="ctr"/>
                </a:tc>
                <a:tc>
                  <a:txBody>
                    <a:bodyPr/>
                    <a:lstStyle/>
                    <a:p>
                      <a:pPr algn="ctr" fontAlgn="b"/>
                      <a:r>
                        <a:rPr lang="en-US" sz="1100" b="1" i="0" u="none" strike="noStrike" dirty="0">
                          <a:solidFill>
                            <a:schemeClr val="bg1"/>
                          </a:solidFill>
                          <a:effectLst/>
                          <a:latin typeface="+mn-lt"/>
                        </a:rPr>
                        <a:t>IND </a:t>
                      </a:r>
                    </a:p>
                    <a:p>
                      <a:pPr algn="ctr" fontAlgn="b"/>
                      <a:r>
                        <a:rPr lang="en-US" sz="1100" b="1" i="0" u="none" strike="noStrike" dirty="0">
                          <a:solidFill>
                            <a:schemeClr val="bg1"/>
                          </a:solidFill>
                          <a:effectLst/>
                          <a:latin typeface="+mn-lt"/>
                        </a:rPr>
                        <a:t>(35%)</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b"/>
                      <a:r>
                        <a:rPr lang="en-US" sz="1100" b="1" i="0" u="none" strike="noStrike" dirty="0">
                          <a:solidFill>
                            <a:schemeClr val="bg1"/>
                          </a:solidFill>
                          <a:effectLst/>
                          <a:latin typeface="+mn-lt"/>
                        </a:rPr>
                        <a:t>DEM </a:t>
                      </a:r>
                    </a:p>
                    <a:p>
                      <a:pPr algn="ctr" fontAlgn="b"/>
                      <a:r>
                        <a:rPr lang="en-US" sz="1100" b="1" i="0" u="none" strike="noStrike" dirty="0">
                          <a:solidFill>
                            <a:schemeClr val="bg1"/>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fontAlgn="b"/>
                      <a:r>
                        <a:rPr lang="en-US" sz="1100" b="1" i="0" u="none" strike="noStrike" dirty="0">
                          <a:solidFill>
                            <a:schemeClr val="bg1"/>
                          </a:solidFill>
                          <a:effectLst/>
                          <a:latin typeface="+mn-lt"/>
                        </a:rPr>
                        <a:t>White </a:t>
                      </a:r>
                    </a:p>
                    <a:p>
                      <a:pPr algn="ctr" fontAlgn="b"/>
                      <a:r>
                        <a:rPr lang="en-US" sz="1100" b="1" i="0" u="none" strike="noStrike" dirty="0">
                          <a:solidFill>
                            <a:schemeClr val="bg1"/>
                          </a:solidFill>
                          <a:effectLst/>
                          <a:latin typeface="+mn-lt"/>
                        </a:rPr>
                        <a:t>(77%)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n-lt"/>
                          <a:ea typeface="+mn-ea"/>
                          <a:cs typeface="+mn-cs"/>
                        </a:rPr>
                        <a:t>Non-White </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n-lt"/>
                          <a:ea typeface="+mn-ea"/>
                          <a:cs typeface="+mn-cs"/>
                        </a:rPr>
                        <a:t>(23%)</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bg1"/>
                          </a:solidFill>
                          <a:effectLst/>
                          <a:latin typeface="+mn-lt"/>
                        </a:rPr>
                        <a:t>Urban (29%)</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bg1"/>
                          </a:solidFill>
                          <a:effectLst/>
                          <a:latin typeface="+mn-lt"/>
                        </a:rPr>
                        <a:t>Sub</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bg1"/>
                          </a:solidFill>
                          <a:effectLst/>
                          <a:latin typeface="+mn-lt"/>
                        </a:rPr>
                        <a:t> (53%)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bg1"/>
                          </a:solidFill>
                          <a:effectLst/>
                          <a:latin typeface="+mn-lt"/>
                        </a:rPr>
                        <a:t>Rural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bg1"/>
                          </a:solidFill>
                          <a:effectLst/>
                          <a:latin typeface="+mn-lt"/>
                        </a:rPr>
                        <a:t>(19%)</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592291112"/>
                  </a:ext>
                </a:extLst>
              </a:tr>
              <a:tr h="92559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43%</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48%</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29%</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41%</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39%</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43%</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38%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44%</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641401486"/>
                  </a:ext>
                </a:extLst>
              </a:tr>
              <a:tr h="72536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26%</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28%</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34%</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30%</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26%</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32%</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29%</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501528449"/>
                  </a:ext>
                </a:extLst>
              </a:tr>
              <a:tr h="9144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19%</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15%</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21%</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17%</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24%</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17%</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22%</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684196155"/>
                  </a:ext>
                </a:extLst>
              </a:tr>
              <a:tr h="8686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9%</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10%</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14%</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11%</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10%</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10%</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7%</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4924030"/>
                  </a:ext>
                </a:extLst>
              </a:tr>
              <a:tr h="8229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5%</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8%</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6%</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6%</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4%</a:t>
                      </a:r>
                      <a:endParaRPr kumimoji="0" lang="en-US" sz="1600" b="0" i="0" u="none" strike="noStrike" kern="1200" cap="none" spc="0" normalizeH="0" baseline="0" noProof="0" dirty="0">
                        <a:ln>
                          <a:noFill/>
                        </a:ln>
                        <a:solidFill>
                          <a:schemeClr val="bg2">
                            <a:lumMod val="25000"/>
                          </a:schemeClr>
                        </a:solidFill>
                        <a:effectLst/>
                        <a:uLnTx/>
                        <a:uFillTx/>
                        <a:latin typeface="+mn-lt"/>
                        <a:ea typeface="+mn-ea"/>
                        <a:cs typeface="+mn-cs"/>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2%</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961318411"/>
                  </a:ext>
                </a:extLst>
              </a:tr>
            </a:tbl>
          </a:graphicData>
        </a:graphic>
      </p:graphicFrame>
      <p:sp>
        <p:nvSpPr>
          <p:cNvPr id="3" name="TextBox 2">
            <a:extLst>
              <a:ext uri="{FF2B5EF4-FFF2-40B4-BE49-F238E27FC236}">
                <a16:creationId xmlns:a16="http://schemas.microsoft.com/office/drawing/2014/main" id="{4036FA33-9109-4E65-81C8-DCBD3E01DE68}"/>
              </a:ext>
            </a:extLst>
          </p:cNvPr>
          <p:cNvSpPr txBox="1"/>
          <p:nvPr/>
        </p:nvSpPr>
        <p:spPr>
          <a:xfrm>
            <a:off x="1224867" y="1279735"/>
            <a:ext cx="160103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sng" strike="noStrike" kern="1200" cap="none" spc="0" normalizeH="0" baseline="0" noProof="0" dirty="0">
                <a:ln>
                  <a:noFill/>
                </a:ln>
                <a:solidFill>
                  <a:srgbClr val="E7E6E6">
                    <a:lumMod val="25000"/>
                  </a:srgbClr>
                </a:solidFill>
                <a:effectLst/>
                <a:uLnTx/>
                <a:uFillTx/>
                <a:latin typeface="Calibri" panose="020F0502020204030204"/>
                <a:ea typeface="+mn-ea"/>
                <a:cs typeface="+mn-cs"/>
              </a:rPr>
              <a:t>Among Parents</a:t>
            </a:r>
          </a:p>
        </p:txBody>
      </p:sp>
      <p:pic>
        <p:nvPicPr>
          <p:cNvPr id="5" name="Picture 4">
            <a:extLst>
              <a:ext uri="{FF2B5EF4-FFF2-40B4-BE49-F238E27FC236}">
                <a16:creationId xmlns:a16="http://schemas.microsoft.com/office/drawing/2014/main" id="{2A040365-C613-E721-BA75-35846277A3B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3615" y="6250450"/>
            <a:ext cx="1768469" cy="633785"/>
          </a:xfrm>
          <a:prstGeom prst="rect">
            <a:avLst/>
          </a:prstGeom>
          <a:noFill/>
          <a:ln>
            <a:noFill/>
          </a:ln>
        </p:spPr>
      </p:pic>
    </p:spTree>
    <p:extLst>
      <p:ext uri="{BB962C8B-B14F-4D97-AF65-F5344CB8AC3E}">
        <p14:creationId xmlns:p14="http://schemas.microsoft.com/office/powerpoint/2010/main" val="1126434799"/>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NNRB POS Deck Template" id="{02637BBD-82DE-4D4E-A356-EA7E5684EA8A}" vid="{597FC06D-9462-46DC-BC9C-749CEF24375F}"/>
    </a:ext>
  </a:extLst>
</a:theme>
</file>

<file path=ppt/theme/theme5.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NNRB POS Deck Template" id="{02637BBD-82DE-4D4E-A356-EA7E5684EA8A}" vid="{597FC06D-9462-46DC-BC9C-749CEF24375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4FF72C791491478BEA66C37CB213DA" ma:contentTypeVersion="16" ma:contentTypeDescription="Create a new document." ma:contentTypeScope="" ma:versionID="ac63dde3cb376d3d70c9585e62eacd8c">
  <xsd:schema xmlns:xsd="http://www.w3.org/2001/XMLSchema" xmlns:xs="http://www.w3.org/2001/XMLSchema" xmlns:p="http://schemas.microsoft.com/office/2006/metadata/properties" xmlns:ns2="7247209b-85ab-4efe-ac80-ee2fc2604ffb" xmlns:ns3="3d8db42d-9591-4f04-a569-92b35f1eef32" targetNamespace="http://schemas.microsoft.com/office/2006/metadata/properties" ma:root="true" ma:fieldsID="1e9ead2d8a7330baf6f0fdd1510444d5" ns2:_="" ns3:_="">
    <xsd:import namespace="7247209b-85ab-4efe-ac80-ee2fc2604ffb"/>
    <xsd:import namespace="3d8db42d-9591-4f04-a569-92b35f1eef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47209b-85ab-4efe-ac80-ee2fc2604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e85e37d-6098-4a03-b7d1-4628915033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d8db42d-9591-4f04-a569-92b35f1eef3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6cffcb-f1d1-457f-88a0-a609eeaedc40}" ma:internalName="TaxCatchAll" ma:showField="CatchAllData" ma:web="3d8db42d-9591-4f04-a569-92b35f1eef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d8db42d-9591-4f04-a569-92b35f1eef32" xsi:nil="true"/>
    <lcf76f155ced4ddcb4097134ff3c332f xmlns="7247209b-85ab-4efe-ac80-ee2fc2604ff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2E6A70-D148-4BCF-B2FD-3C4F12627F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47209b-85ab-4efe-ac80-ee2fc2604ffb"/>
    <ds:schemaRef ds:uri="3d8db42d-9591-4f04-a569-92b35f1eef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E13961-11F4-46C4-916A-7CEDAAF38FBF}">
  <ds:schemaRefs>
    <ds:schemaRef ds:uri="http://schemas.microsoft.com/sharepoint/v3/contenttype/forms"/>
  </ds:schemaRefs>
</ds:datastoreItem>
</file>

<file path=customXml/itemProps3.xml><?xml version="1.0" encoding="utf-8"?>
<ds:datastoreItem xmlns:ds="http://schemas.openxmlformats.org/officeDocument/2006/customXml" ds:itemID="{569BEF88-2B68-4D9B-BC91-8E7897462566}">
  <ds:schemaRefs>
    <ds:schemaRef ds:uri="http://schemas.microsoft.com/office/2006/metadata/properties"/>
    <ds:schemaRef ds:uri="http://schemas.microsoft.com/office/infopath/2007/PartnerControls"/>
    <ds:schemaRef ds:uri="3d8db42d-9591-4f04-a569-92b35f1eef32"/>
    <ds:schemaRef ds:uri="7247209b-85ab-4efe-ac80-ee2fc2604ffb"/>
  </ds:schemaRefs>
</ds:datastoreItem>
</file>

<file path=docProps/app.xml><?xml version="1.0" encoding="utf-8"?>
<Properties xmlns="http://schemas.openxmlformats.org/officeDocument/2006/extended-properties" xmlns:vt="http://schemas.openxmlformats.org/officeDocument/2006/docPropsVTypes">
  <Template>Office Theme</Template>
  <TotalTime>3355</TotalTime>
  <Words>4420</Words>
  <Application>Microsoft Office PowerPoint</Application>
  <PresentationFormat>On-screen Show (4:3)</PresentationFormat>
  <Paragraphs>678</Paragraphs>
  <Slides>51</Slides>
  <Notes>10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51</vt:i4>
      </vt:variant>
    </vt:vector>
  </HeadingPairs>
  <TitlesOfParts>
    <vt:vector size="59" baseType="lpstr">
      <vt:lpstr>Arial</vt:lpstr>
      <vt:lpstr>Calibri</vt:lpstr>
      <vt:lpstr>Calibri Light</vt:lpstr>
      <vt:lpstr>3_Office Theme</vt:lpstr>
      <vt:lpstr>Office Theme</vt:lpstr>
      <vt:lpstr>4_Office Theme</vt:lpstr>
      <vt:lpstr>5_Office Theme</vt:lpstr>
      <vt:lpstr>6_Office Theme</vt:lpstr>
      <vt:lpstr>PowerPoint Presentation</vt:lpstr>
      <vt:lpstr>PowerPoint Presentation</vt:lpstr>
      <vt:lpstr>PowerPoint Presentation</vt:lpstr>
      <vt:lpstr>PowerPoint Presentation</vt:lpstr>
      <vt:lpstr>Groundwork Ohio Survey </vt:lpstr>
      <vt:lpstr>METHODOLOGY</vt:lpstr>
      <vt:lpstr>Demographic Profile of Full Sample</vt:lpstr>
      <vt:lpstr>Demographic Profile of Parents with Children Under Five </vt:lpstr>
      <vt:lpstr>Forty percent of parents interviewed stay home with their child or have a family member who does.</vt:lpstr>
      <vt:lpstr>Key Findings</vt:lpstr>
      <vt:lpstr>KEY FINDINGS</vt:lpstr>
      <vt:lpstr>KEY FINDINGS</vt:lpstr>
      <vt:lpstr>KEY FINDINGS</vt:lpstr>
      <vt:lpstr>KEY FINDINGS</vt:lpstr>
      <vt:lpstr>KEY FINDINGS</vt:lpstr>
      <vt:lpstr>KEY FINDINGS</vt:lpstr>
      <vt:lpstr>KEY FINDINGS</vt:lpstr>
      <vt:lpstr>Early childhood education/child care issues are strong second-tier concerns.</vt:lpstr>
      <vt:lpstr>Ohioans believe controlling inflation and the cost of healthcare are the most important issues right now. </vt:lpstr>
      <vt:lpstr>Quality early childhood education programs rank well with Ohioans, and better with parents.</vt:lpstr>
      <vt:lpstr>No question, the economy is impacting Ohioans—especially parents.</vt:lpstr>
      <vt:lpstr>Ohioans are divided over the state of their personal financial situation – things have slightly deteriorated for parents since 2021.</vt:lpstr>
      <vt:lpstr>More than a quarter of Ohioans are struggling financially—things are bleaker for parents.</vt:lpstr>
      <vt:lpstr>Over a third of working parents have faced “serious problems meeting both work and family responsibilities” in the last few months. </vt:lpstr>
      <vt:lpstr>For parents, child care is difficult to access and afford.</vt:lpstr>
      <vt:lpstr>A majority of parents believe child care is difficult to find (this has increased by 14-points since 2021). Ohioans OVERWHELMINGLY believe child care is expensive.</vt:lpstr>
      <vt:lpstr>A plurality of all Ohioans believe it has become harder to access child care since COVID-19 started. And a majority of parents believe it has gotten harder to afford and access quality child care in the last year. </vt:lpstr>
      <vt:lpstr>Forty-seven percent of Ohioans are worried about being able to put food on the table.</vt:lpstr>
      <vt:lpstr>Ohio’s parents are having a more difficult time putting food on the table and accessing high quality child care.</vt:lpstr>
      <vt:lpstr>A significant chunk of parents say they have been having serious problems affording child care, and more than one-third say that child care issues have impacted their work.</vt:lpstr>
      <vt:lpstr>Verbatim Summary: Overview</vt:lpstr>
      <vt:lpstr>Verbatim Summary: Cost</vt:lpstr>
      <vt:lpstr>Verbatim Summary: Availability</vt:lpstr>
      <vt:lpstr>Working parents face special challenges balancing employment with child care.</vt:lpstr>
      <vt:lpstr>Problems with child care are having an economic impact – nearly one-third of parents have missed more than five days of work in the last two years because of a lack of child care. </vt:lpstr>
      <vt:lpstr>More than two-thirds of all Ohioans believe child care centers are experiencing serious staffing shortages.</vt:lpstr>
      <vt:lpstr>A majority of Ohio parents indicate they or someone they know are on a waitlist for child care. More than 40% of those on a waitlist have been on it for longer than 6 months. </vt:lpstr>
      <vt:lpstr>Parents in households where someone is home full time say they would be able to work more if they had access to child care. </vt:lpstr>
      <vt:lpstr>Parents say child care lets them work more reliably, with more regular hours and less stress. </vt:lpstr>
      <vt:lpstr>More than TWO-THIRDS of Ohio moms say they would go back to work if their child has access to high quality and affordable child care. </vt:lpstr>
      <vt:lpstr>There is overwhelming support for increased funding of child care and early childhood education.</vt:lpstr>
      <vt:lpstr>Fully eight-in-ten Ohioans believe the state should increase funding for child care.</vt:lpstr>
      <vt:lpstr>Partisans agree—Ohio should increase funding for early child care.</vt:lpstr>
      <vt:lpstr>When voters and parents are asked about the current budget for early childhood education…</vt:lpstr>
      <vt:lpstr>A large majority of voters believe the amount Ohio spends on early childhood education should be increased.</vt:lpstr>
      <vt:lpstr>Support is strongest among parents, Democrats, and voters of color.</vt:lpstr>
      <vt:lpstr>Reasons for Supporting Increased Funding</vt:lpstr>
      <vt:lpstr>Verbatim Summary: Invest in Future</vt:lpstr>
      <vt:lpstr>Verbatim Summary: Parents Can Work</vt:lpstr>
      <vt:lpstr>Verbatim Summary: Help with Expense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Mara Efimov</dc:creator>
  <cp:lastModifiedBy>Becca Thomas</cp:lastModifiedBy>
  <cp:revision>132</cp:revision>
  <cp:lastPrinted>2023-02-27T15:46:43Z</cp:lastPrinted>
  <dcterms:created xsi:type="dcterms:W3CDTF">2021-11-10T14:32:59Z</dcterms:created>
  <dcterms:modified xsi:type="dcterms:W3CDTF">2023-03-02T20:09:11Z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0x010100184FF72C791491478BEA66C37CB213DA</vt:lpwstr>
  </property>
  <property fmtid="{D5CDD505-2E9C-101B-9397-08002B2CF9AE}" pid="3" name="MediaServiceImageTags">
    <vt:lpwstr/>
  </property>
</Properties>
</file>